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840" r:id="rId1"/>
  </p:sldMasterIdLst>
  <p:notesMasterIdLst>
    <p:notesMasterId r:id="rId19"/>
  </p:notesMasterIdLst>
  <p:sldIdLst>
    <p:sldId id="256" r:id="rId2"/>
    <p:sldId id="292" r:id="rId3"/>
    <p:sldId id="293" r:id="rId4"/>
    <p:sldId id="294" r:id="rId5"/>
    <p:sldId id="295" r:id="rId6"/>
    <p:sldId id="270" r:id="rId7"/>
    <p:sldId id="288" r:id="rId8"/>
    <p:sldId id="285" r:id="rId9"/>
    <p:sldId id="290" r:id="rId10"/>
    <p:sldId id="289" r:id="rId11"/>
    <p:sldId id="291" r:id="rId12"/>
    <p:sldId id="279" r:id="rId13"/>
    <p:sldId id="278" r:id="rId14"/>
    <p:sldId id="274" r:id="rId15"/>
    <p:sldId id="275" r:id="rId16"/>
    <p:sldId id="276" r:id="rId17"/>
    <p:sldId id="26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22" y="-451"/>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image" Target="../media/image2.jpeg"/><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2"/>
  <c:clrMapOvr bg1="lt1" tx1="dk1" bg2="lt2" tx2="dk2" accent1="accent1" accent2="accent2" accent3="accent3" accent4="accent4" accent5="accent5" accent6="accent6" hlink="hlink" folHlink="folHlink"/>
  <c:chart>
    <c:title>
      <c:tx>
        <c:rich>
          <a:bodyPr/>
          <a:lstStyle/>
          <a:p>
            <a:pPr>
              <a:defRPr sz="800"/>
            </a:pPr>
            <a:r>
              <a:rPr lang="en-TT" sz="1400" dirty="0" smtClean="0"/>
              <a:t>The </a:t>
            </a:r>
            <a:r>
              <a:rPr lang="en-TT" sz="1400" dirty="0"/>
              <a:t>Share of Copyright in St Lucia GDP, 2000-2010</a:t>
            </a:r>
          </a:p>
        </c:rich>
      </c:tx>
      <c:layout>
        <c:manualLayout>
          <c:xMode val="edge"/>
          <c:yMode val="edge"/>
          <c:x val="0.24436191011837816"/>
          <c:y val="7.8570325768102509E-2"/>
        </c:manualLayout>
      </c:layout>
    </c:title>
    <c:plotArea>
      <c:layout>
        <c:manualLayout>
          <c:layoutTarget val="inner"/>
          <c:xMode val="edge"/>
          <c:yMode val="edge"/>
          <c:x val="9.7562681309573143E-2"/>
          <c:y val="0.20925280616518679"/>
          <c:w val="0.8775185882744484"/>
          <c:h val="0.66972468866923596"/>
        </c:manualLayout>
      </c:layout>
      <c:lineChart>
        <c:grouping val="standard"/>
        <c:ser>
          <c:idx val="0"/>
          <c:order val="0"/>
          <c:marker>
            <c:symbol val="none"/>
          </c:marker>
          <c:cat>
            <c:numRef>
              <c:f>Tables!$B$3:$L$3</c:f>
              <c:numCache>
                <c:formatCode>General</c:formatCode>
                <c:ptCount val="11"/>
                <c:pt idx="0">
                  <c:v>2000</c:v>
                </c:pt>
                <c:pt idx="1">
                  <c:v>2001</c:v>
                </c:pt>
                <c:pt idx="2">
                  <c:v>2002</c:v>
                </c:pt>
                <c:pt idx="3">
                  <c:v>2003</c:v>
                </c:pt>
                <c:pt idx="4" formatCode="0">
                  <c:v>2004</c:v>
                </c:pt>
                <c:pt idx="5">
                  <c:v>2005</c:v>
                </c:pt>
                <c:pt idx="6">
                  <c:v>2006</c:v>
                </c:pt>
                <c:pt idx="7">
                  <c:v>2007</c:v>
                </c:pt>
                <c:pt idx="8" formatCode="0">
                  <c:v>2008</c:v>
                </c:pt>
                <c:pt idx="9">
                  <c:v>2009</c:v>
                </c:pt>
                <c:pt idx="10">
                  <c:v>2010</c:v>
                </c:pt>
              </c:numCache>
            </c:numRef>
          </c:cat>
          <c:val>
            <c:numRef>
              <c:f>Tables!$B$6:$L$6</c:f>
              <c:numCache>
                <c:formatCode>0.0%</c:formatCode>
                <c:ptCount val="11"/>
                <c:pt idx="0">
                  <c:v>3.2277526462129363E-2</c:v>
                </c:pt>
                <c:pt idx="1">
                  <c:v>3.4746333970598217E-2</c:v>
                </c:pt>
                <c:pt idx="2">
                  <c:v>3.4885920101062028E-2</c:v>
                </c:pt>
                <c:pt idx="3">
                  <c:v>3.6465930753788268E-2</c:v>
                </c:pt>
                <c:pt idx="4">
                  <c:v>4.5654111880569628E-2</c:v>
                </c:pt>
                <c:pt idx="5">
                  <c:v>5.5384404252013207E-2</c:v>
                </c:pt>
                <c:pt idx="6">
                  <c:v>6.3777621354177375E-2</c:v>
                </c:pt>
                <c:pt idx="7">
                  <c:v>6.4304493924497427E-2</c:v>
                </c:pt>
                <c:pt idx="8">
                  <c:v>6.9967097773426953E-2</c:v>
                </c:pt>
                <c:pt idx="9">
                  <c:v>7.4965393960087987E-2</c:v>
                </c:pt>
                <c:pt idx="10">
                  <c:v>7.6913458763175513E-2</c:v>
                </c:pt>
              </c:numCache>
            </c:numRef>
          </c:val>
        </c:ser>
        <c:marker val="1"/>
        <c:axId val="72121344"/>
        <c:axId val="72135424"/>
      </c:lineChart>
      <c:catAx>
        <c:axId val="72121344"/>
        <c:scaling>
          <c:orientation val="minMax"/>
        </c:scaling>
        <c:axPos val="b"/>
        <c:numFmt formatCode="General" sourceLinked="1"/>
        <c:majorTickMark val="none"/>
        <c:tickLblPos val="nextTo"/>
        <c:txPr>
          <a:bodyPr/>
          <a:lstStyle/>
          <a:p>
            <a:pPr>
              <a:defRPr sz="1200" b="1" baseline="0"/>
            </a:pPr>
            <a:endParaRPr lang="en-US"/>
          </a:p>
        </c:txPr>
        <c:crossAx val="72135424"/>
        <c:crosses val="autoZero"/>
        <c:auto val="1"/>
        <c:lblAlgn val="ctr"/>
        <c:lblOffset val="100"/>
      </c:catAx>
      <c:valAx>
        <c:axId val="72135424"/>
        <c:scaling>
          <c:orientation val="minMax"/>
        </c:scaling>
        <c:axPos val="l"/>
        <c:majorGridlines/>
        <c:numFmt formatCode="0.0%" sourceLinked="1"/>
        <c:majorTickMark val="none"/>
        <c:tickLblPos val="nextTo"/>
        <c:spPr>
          <a:ln w="9525">
            <a:noFill/>
          </a:ln>
        </c:spPr>
        <c:txPr>
          <a:bodyPr/>
          <a:lstStyle/>
          <a:p>
            <a:pPr>
              <a:defRPr sz="1200" b="1" baseline="0"/>
            </a:pPr>
            <a:endParaRPr lang="en-US"/>
          </a:p>
        </c:txPr>
        <c:crossAx val="72121344"/>
        <c:crosses val="autoZero"/>
        <c:crossBetween val="between"/>
      </c:valAx>
      <c:spPr>
        <a:blipFill>
          <a:blip xmlns:r="http://schemas.openxmlformats.org/officeDocument/2006/relationships" r:embed="rId2"/>
          <a:tile tx="0" ty="0" sx="100000" sy="100000" flip="none" algn="tl"/>
        </a:blipFill>
        <a:ln>
          <a:gradFill>
            <a:gsLst>
              <a:gs pos="0">
                <a:srgbClr val="FF0000"/>
              </a:gs>
              <a:gs pos="50000">
                <a:schemeClr val="accent1">
                  <a:tint val="44500"/>
                  <a:satMod val="160000"/>
                </a:schemeClr>
              </a:gs>
              <a:gs pos="100000">
                <a:schemeClr val="accent1">
                  <a:tint val="23500"/>
                  <a:satMod val="160000"/>
                </a:schemeClr>
              </a:gs>
            </a:gsLst>
            <a:lin ang="5400000" scaled="0"/>
          </a:gradFill>
        </a:ln>
      </c:spPr>
    </c:plotArea>
    <c:plotVisOnly val="1"/>
    <c:dispBlanksAs val="gap"/>
  </c:chart>
  <c:externalData r:id="rId3"/>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38B592-2A5A-4470-8168-65FC50135A44}" type="datetimeFigureOut">
              <a:rPr lang="en-US" smtClean="0"/>
              <a:pPr/>
              <a:t>6/6/2012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1CEC7B-117F-4413-9FB3-A532F8823B3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WIPO analysis concentrates on the copyright interface - activities that use copyright intensively</a:t>
            </a:r>
            <a:endParaRPr lang="en-US" dirty="0"/>
          </a:p>
        </p:txBody>
      </p:sp>
      <p:sp>
        <p:nvSpPr>
          <p:cNvPr id="4" name="Slide Number Placeholder 3"/>
          <p:cNvSpPr>
            <a:spLocks noGrp="1"/>
          </p:cNvSpPr>
          <p:nvPr>
            <p:ph type="sldNum" sz="quarter" idx="10"/>
          </p:nvPr>
        </p:nvSpPr>
        <p:spPr/>
        <p:txBody>
          <a:bodyPr/>
          <a:lstStyle/>
          <a:p>
            <a:fld id="{C11CEC7B-117F-4413-9FB3-A532F8823B3B}"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In Jamaica, data provided by STATIN for 25 sectors that fall into the WIPO categories.</a:t>
            </a:r>
          </a:p>
          <a:p>
            <a:endParaRPr lang="en-US" dirty="0"/>
          </a:p>
        </p:txBody>
      </p:sp>
      <p:sp>
        <p:nvSpPr>
          <p:cNvPr id="4" name="Slide Number Placeholder 3"/>
          <p:cNvSpPr>
            <a:spLocks noGrp="1"/>
          </p:cNvSpPr>
          <p:nvPr>
            <p:ph type="sldNum" sz="quarter" idx="10"/>
          </p:nvPr>
        </p:nvSpPr>
        <p:spPr/>
        <p:txBody>
          <a:bodyPr/>
          <a:lstStyle/>
          <a:p>
            <a:fld id="{C11CEC7B-117F-4413-9FB3-A532F8823B3B}"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382CE7A1-3CE8-4425-995B-10C72AECFF19}" type="datetimeFigureOut">
              <a:rPr lang="en-US" smtClean="0"/>
              <a:pPr/>
              <a:t>6/6/2012</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520AC9BC-5386-4A49-8962-7B289A5034BE}"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CE7A1-3CE8-4425-995B-10C72AECFF19}" type="datetimeFigureOut">
              <a:rPr lang="en-US" smtClean="0"/>
              <a:pPr/>
              <a:t>6/6/2012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C9BC-5386-4A49-8962-7B289A5034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2CE7A1-3CE8-4425-995B-10C72AECFF19}" type="datetimeFigureOut">
              <a:rPr lang="en-US" smtClean="0"/>
              <a:pPr/>
              <a:t>6/6/2012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520AC9BC-5386-4A49-8962-7B289A5034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2CE7A1-3CE8-4425-995B-10C72AECFF19}" type="datetimeFigureOut">
              <a:rPr lang="en-US" smtClean="0"/>
              <a:pPr/>
              <a:t>6/6/2012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AC9BC-5386-4A49-8962-7B289A5034BE}"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382CE7A1-3CE8-4425-995B-10C72AECFF19}" type="datetimeFigureOut">
              <a:rPr lang="en-US" smtClean="0"/>
              <a:pPr/>
              <a:t>6/6/2012</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520AC9BC-5386-4A49-8962-7B289A5034BE}"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2CE7A1-3CE8-4425-995B-10C72AECFF19}" type="datetimeFigureOut">
              <a:rPr lang="en-US" smtClean="0"/>
              <a:pPr/>
              <a:t>6/6/2012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AC9BC-5386-4A49-8962-7B289A5034BE}"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82CE7A1-3CE8-4425-995B-10C72AECFF19}" type="datetimeFigureOut">
              <a:rPr lang="en-US" smtClean="0"/>
              <a:pPr/>
              <a:t>6/6/2012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0AC9BC-5386-4A49-8962-7B289A5034BE}"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82CE7A1-3CE8-4425-995B-10C72AECFF19}" type="datetimeFigureOut">
              <a:rPr lang="en-US" smtClean="0"/>
              <a:pPr/>
              <a:t>6/6/2012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0AC9BC-5386-4A49-8962-7B289A5034BE}"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82CE7A1-3CE8-4425-995B-10C72AECFF19}" type="datetimeFigureOut">
              <a:rPr lang="en-US" smtClean="0"/>
              <a:pPr/>
              <a:t>6/6/2012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0AC9BC-5386-4A49-8962-7B289A5034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CE7A1-3CE8-4425-995B-10C72AECFF19}" type="datetimeFigureOut">
              <a:rPr lang="en-US" smtClean="0"/>
              <a:pPr/>
              <a:t>6/6/2012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520AC9BC-5386-4A49-8962-7B289A5034BE}"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CE7A1-3CE8-4425-995B-10C72AECFF19}" type="datetimeFigureOut">
              <a:rPr lang="en-US" smtClean="0"/>
              <a:pPr/>
              <a:t>6/6/2012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AC9BC-5386-4A49-8962-7B289A5034BE}"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382CE7A1-3CE8-4425-995B-10C72AECFF19}" type="datetimeFigureOut">
              <a:rPr lang="en-US" smtClean="0"/>
              <a:pPr/>
              <a:t>6/6/2012</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520AC9BC-5386-4A49-8962-7B289A5034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34200" y="152400"/>
            <a:ext cx="2133600" cy="6553200"/>
          </a:xfrm>
        </p:spPr>
        <p:txBody>
          <a:bodyPr>
            <a:normAutofit fontScale="85000" lnSpcReduction="20000"/>
          </a:bodyPr>
          <a:lstStyle/>
          <a:p>
            <a:pPr algn="ctr">
              <a:spcBef>
                <a:spcPts val="0"/>
              </a:spcBef>
            </a:pPr>
            <a:r>
              <a:rPr lang="en-US" sz="1800" b="1" i="1" dirty="0" smtClean="0"/>
              <a:t>Prepared by </a:t>
            </a:r>
          </a:p>
          <a:p>
            <a:pPr algn="ctr">
              <a:spcBef>
                <a:spcPts val="0"/>
              </a:spcBef>
            </a:pPr>
            <a:endParaRPr lang="en-US" sz="2000" b="1" dirty="0" smtClean="0">
              <a:solidFill>
                <a:srgbClr val="002060"/>
              </a:solidFill>
              <a:effectLst>
                <a:outerShdw blurRad="38100" dist="38100" dir="2700000" algn="tl">
                  <a:srgbClr val="000000">
                    <a:alpha val="43137"/>
                  </a:srgbClr>
                </a:outerShdw>
              </a:effectLst>
            </a:endParaRPr>
          </a:p>
          <a:p>
            <a:pPr algn="ctr">
              <a:spcBef>
                <a:spcPts val="0"/>
              </a:spcBef>
            </a:pPr>
            <a:endParaRPr lang="en-US" sz="2000" b="1" dirty="0">
              <a:solidFill>
                <a:srgbClr val="002060"/>
              </a:solidFill>
              <a:effectLst>
                <a:outerShdw blurRad="38100" dist="38100" dir="2700000" algn="tl">
                  <a:srgbClr val="000000">
                    <a:alpha val="43137"/>
                  </a:srgbClr>
                </a:outerShdw>
              </a:effectLst>
            </a:endParaRPr>
          </a:p>
          <a:p>
            <a:pPr algn="ctr">
              <a:spcBef>
                <a:spcPts val="0"/>
              </a:spcBef>
            </a:pPr>
            <a:r>
              <a:rPr lang="en-US" sz="2200" b="1" dirty="0" smtClean="0">
                <a:solidFill>
                  <a:srgbClr val="C00000"/>
                </a:solidFill>
                <a:effectLst>
                  <a:outerShdw blurRad="38100" dist="38100" dir="2700000" algn="tl">
                    <a:srgbClr val="000000">
                      <a:alpha val="43137"/>
                    </a:srgbClr>
                  </a:outerShdw>
                </a:effectLst>
              </a:rPr>
              <a:t>VANUS JAMES</a:t>
            </a:r>
          </a:p>
          <a:p>
            <a:pPr algn="ctr">
              <a:spcBef>
                <a:spcPts val="0"/>
              </a:spcBef>
            </a:pPr>
            <a:endParaRPr lang="en-US" sz="1800" b="1" dirty="0" smtClean="0">
              <a:solidFill>
                <a:srgbClr val="002060"/>
              </a:solidFill>
              <a:effectLst>
                <a:outerShdw blurRad="38100" dist="38100" dir="2700000" algn="tl">
                  <a:srgbClr val="000000">
                    <a:alpha val="43137"/>
                  </a:srgbClr>
                </a:outerShdw>
              </a:effectLst>
            </a:endParaRPr>
          </a:p>
          <a:p>
            <a:pPr algn="ctr">
              <a:spcBef>
                <a:spcPts val="0"/>
              </a:spcBef>
            </a:pPr>
            <a:r>
              <a:rPr lang="en-US" sz="2000" b="1" dirty="0" smtClean="0">
                <a:solidFill>
                  <a:srgbClr val="002060"/>
                </a:solidFill>
                <a:effectLst>
                  <a:outerShdw blurRad="38100" dist="38100" dir="2700000" algn="tl">
                    <a:srgbClr val="000000">
                      <a:alpha val="43137"/>
                    </a:srgbClr>
                  </a:outerShdw>
                </a:effectLst>
              </a:rPr>
              <a:t>Senior Fellow; Adj. Distinguished Professor,</a:t>
            </a:r>
            <a:r>
              <a:rPr lang="en-US" sz="1800" b="1" dirty="0" smtClean="0">
                <a:solidFill>
                  <a:srgbClr val="002060"/>
                </a:solidFill>
                <a:effectLst>
                  <a:outerShdw blurRad="38100" dist="38100" dir="2700000" algn="tl">
                    <a:srgbClr val="000000">
                      <a:alpha val="43137"/>
                    </a:srgbClr>
                  </a:outerShdw>
                </a:effectLst>
              </a:rPr>
              <a:t> </a:t>
            </a:r>
          </a:p>
          <a:p>
            <a:pPr algn="ctr">
              <a:spcBef>
                <a:spcPts val="0"/>
              </a:spcBef>
            </a:pPr>
            <a:endParaRPr lang="en-US" sz="1800" b="1" dirty="0">
              <a:solidFill>
                <a:srgbClr val="002060"/>
              </a:solidFill>
              <a:effectLst>
                <a:outerShdw blurRad="38100" dist="38100" dir="2700000" algn="tl">
                  <a:srgbClr val="000000">
                    <a:alpha val="43137"/>
                  </a:srgbClr>
                </a:outerShdw>
              </a:effectLst>
            </a:endParaRPr>
          </a:p>
          <a:p>
            <a:pPr algn="ctr">
              <a:spcBef>
                <a:spcPts val="0"/>
              </a:spcBef>
            </a:pPr>
            <a:r>
              <a:rPr lang="en-US" sz="1800" b="1" i="1" dirty="0" smtClean="0">
                <a:solidFill>
                  <a:srgbClr val="002060"/>
                </a:solidFill>
                <a:effectLst>
                  <a:outerShdw blurRad="38100" dist="38100" dir="2700000" algn="tl">
                    <a:srgbClr val="000000">
                      <a:alpha val="43137"/>
                    </a:srgbClr>
                  </a:outerShdw>
                </a:effectLst>
              </a:rPr>
              <a:t>University of Technology, JA</a:t>
            </a:r>
          </a:p>
          <a:p>
            <a:pPr algn="ctr">
              <a:spcBef>
                <a:spcPts val="0"/>
              </a:spcBef>
            </a:pPr>
            <a:endParaRPr lang="en-US" sz="1800" b="1" i="1" dirty="0" smtClean="0">
              <a:solidFill>
                <a:srgbClr val="002060"/>
              </a:solidFill>
              <a:effectLst>
                <a:outerShdw blurRad="38100" dist="38100" dir="2700000" algn="tl">
                  <a:srgbClr val="000000">
                    <a:alpha val="43137"/>
                  </a:srgbClr>
                </a:outerShdw>
              </a:effectLst>
            </a:endParaRPr>
          </a:p>
          <a:p>
            <a:pPr algn="ctr">
              <a:spcBef>
                <a:spcPts val="0"/>
              </a:spcBef>
            </a:pPr>
            <a:r>
              <a:rPr lang="en-US" sz="1800" b="1" i="1" dirty="0" smtClean="0">
                <a:solidFill>
                  <a:srgbClr val="002060"/>
                </a:solidFill>
                <a:effectLst>
                  <a:outerShdw blurRad="38100" dist="38100" dir="2700000" algn="tl">
                    <a:srgbClr val="000000">
                      <a:alpha val="43137"/>
                    </a:srgbClr>
                  </a:outerShdw>
                </a:effectLst>
              </a:rPr>
              <a:t>For </a:t>
            </a:r>
            <a:endParaRPr lang="en-US" sz="1800" b="1" i="1" dirty="0">
              <a:solidFill>
                <a:srgbClr val="002060"/>
              </a:solidFill>
              <a:effectLst>
                <a:outerShdw blurRad="38100" dist="38100" dir="2700000" algn="tl">
                  <a:srgbClr val="000000">
                    <a:alpha val="43137"/>
                  </a:srgbClr>
                </a:outerShdw>
              </a:effectLst>
            </a:endParaRPr>
          </a:p>
          <a:p>
            <a:pPr algn="ctr">
              <a:spcBef>
                <a:spcPts val="0"/>
              </a:spcBef>
            </a:pPr>
            <a:endParaRPr lang="en-US" sz="1800" b="1" dirty="0" smtClean="0">
              <a:solidFill>
                <a:srgbClr val="002060"/>
              </a:solidFill>
              <a:effectLst>
                <a:outerShdw blurRad="38100" dist="38100" dir="2700000" algn="tl">
                  <a:srgbClr val="000000">
                    <a:alpha val="43137"/>
                  </a:srgbClr>
                </a:outerShdw>
              </a:effectLst>
            </a:endParaRPr>
          </a:p>
          <a:p>
            <a:pPr>
              <a:spcBef>
                <a:spcPts val="0"/>
              </a:spcBef>
            </a:pPr>
            <a:r>
              <a:rPr lang="en-TT" sz="2200" b="1" dirty="0">
                <a:solidFill>
                  <a:srgbClr val="002060"/>
                </a:solidFill>
                <a:effectLst>
                  <a:outerShdw blurRad="38100" dist="38100" dir="2700000" algn="tl">
                    <a:srgbClr val="000000">
                      <a:alpha val="43137"/>
                    </a:srgbClr>
                  </a:outerShdw>
                </a:effectLst>
              </a:rPr>
              <a:t>WTO Regional Workshop on the Creative Industries and Intellectual Property for countries of the </a:t>
            </a:r>
            <a:r>
              <a:rPr lang="en-TT" sz="2200" b="1" dirty="0" smtClean="0">
                <a:solidFill>
                  <a:srgbClr val="002060"/>
                </a:solidFill>
                <a:effectLst>
                  <a:outerShdw blurRad="38100" dist="38100" dir="2700000" algn="tl">
                    <a:srgbClr val="000000">
                      <a:alpha val="43137"/>
                    </a:srgbClr>
                  </a:outerShdw>
                </a:effectLst>
              </a:rPr>
              <a:t>Caribbean </a:t>
            </a:r>
          </a:p>
          <a:p>
            <a:pPr>
              <a:spcBef>
                <a:spcPts val="0"/>
              </a:spcBef>
            </a:pPr>
            <a:endParaRPr lang="en-TT" sz="2200" b="1" dirty="0" smtClean="0">
              <a:solidFill>
                <a:srgbClr val="002060"/>
              </a:solidFill>
              <a:effectLst>
                <a:outerShdw blurRad="38100" dist="38100" dir="2700000" algn="tl">
                  <a:srgbClr val="000000">
                    <a:alpha val="43137"/>
                  </a:srgbClr>
                </a:outerShdw>
              </a:effectLst>
            </a:endParaRPr>
          </a:p>
          <a:p>
            <a:pPr algn="ctr">
              <a:spcBef>
                <a:spcPts val="0"/>
              </a:spcBef>
            </a:pPr>
            <a:r>
              <a:rPr lang="en-US" b="1" dirty="0" smtClean="0">
                <a:solidFill>
                  <a:srgbClr val="002060"/>
                </a:solidFill>
                <a:effectLst>
                  <a:outerShdw blurRad="38100" dist="38100" dir="2700000" algn="tl">
                    <a:srgbClr val="000000">
                      <a:alpha val="43137"/>
                    </a:srgbClr>
                  </a:outerShdw>
                </a:effectLst>
              </a:rPr>
              <a:t>Modified for WIPO Training of Trainers, Jamaica</a:t>
            </a:r>
          </a:p>
          <a:p>
            <a:pPr>
              <a:spcBef>
                <a:spcPts val="0"/>
              </a:spcBef>
            </a:pPr>
            <a:endParaRPr lang="en-US" sz="2200" b="1" dirty="0">
              <a:solidFill>
                <a:srgbClr val="002060"/>
              </a:solidFill>
              <a:effectLst>
                <a:outerShdw blurRad="38100" dist="38100" dir="2700000" algn="tl">
                  <a:srgbClr val="000000">
                    <a:alpha val="43137"/>
                  </a:srgbClr>
                </a:outerShdw>
              </a:effectLst>
            </a:endParaRPr>
          </a:p>
          <a:p>
            <a:pPr algn="ctr">
              <a:spcBef>
                <a:spcPts val="0"/>
              </a:spcBef>
            </a:pPr>
            <a:r>
              <a:rPr lang="en-US" sz="1800" b="1" dirty="0" smtClean="0">
                <a:effectLst>
                  <a:outerShdw blurRad="38100" dist="38100" dir="2700000" algn="tl">
                    <a:srgbClr val="000000">
                      <a:alpha val="43137"/>
                    </a:srgbClr>
                  </a:outerShdw>
                </a:effectLst>
              </a:rPr>
              <a:t>6/6/2012</a:t>
            </a:r>
            <a:endParaRPr lang="en-US" sz="1800" b="1" dirty="0">
              <a:effectLst>
                <a:outerShdw blurRad="38100" dist="38100" dir="2700000" algn="tl">
                  <a:srgbClr val="000000">
                    <a:alpha val="43137"/>
                  </a:srgbClr>
                </a:outerShdw>
              </a:effectLst>
            </a:endParaRPr>
          </a:p>
        </p:txBody>
      </p:sp>
      <p:sp>
        <p:nvSpPr>
          <p:cNvPr id="2" name="Title 1"/>
          <p:cNvSpPr>
            <a:spLocks noGrp="1"/>
          </p:cNvSpPr>
          <p:nvPr>
            <p:ph type="title"/>
          </p:nvPr>
        </p:nvSpPr>
        <p:spPr>
          <a:xfrm>
            <a:off x="152400" y="152400"/>
            <a:ext cx="6705600" cy="6705600"/>
          </a:xfrm>
        </p:spPr>
        <p:txBody>
          <a:bodyPr anchor="ctr" anchorCtr="0">
            <a:normAutofit fontScale="90000"/>
          </a:bodyPr>
          <a:lstStyle/>
          <a:p>
            <a:pPr algn="ctr"/>
            <a:r>
              <a:rPr lang="en-029" sz="6700" b="1" dirty="0">
                <a:solidFill>
                  <a:schemeClr val="accent3">
                    <a:lumMod val="40000"/>
                    <a:lumOff val="60000"/>
                  </a:schemeClr>
                </a:solidFill>
                <a:latin typeface="Arial Rounded MT Bold" pitchFamily="34" charset="0"/>
              </a:rPr>
              <a:t>Contribution </a:t>
            </a:r>
            <a:r>
              <a:rPr lang="en-029" sz="6700" b="1" dirty="0" smtClean="0">
                <a:solidFill>
                  <a:schemeClr val="accent3">
                    <a:lumMod val="40000"/>
                    <a:lumOff val="60000"/>
                  </a:schemeClr>
                </a:solidFill>
                <a:latin typeface="Arial Rounded MT Bold" pitchFamily="34" charset="0"/>
              </a:rPr>
              <a:t/>
            </a:r>
            <a:br>
              <a:rPr lang="en-029" sz="6700" b="1" dirty="0" smtClean="0">
                <a:solidFill>
                  <a:schemeClr val="accent3">
                    <a:lumMod val="40000"/>
                    <a:lumOff val="60000"/>
                  </a:schemeClr>
                </a:solidFill>
                <a:latin typeface="Arial Rounded MT Bold" pitchFamily="34" charset="0"/>
              </a:rPr>
            </a:br>
            <a:r>
              <a:rPr lang="en-029" sz="2700" b="1" dirty="0">
                <a:solidFill>
                  <a:schemeClr val="accent3">
                    <a:lumMod val="40000"/>
                    <a:lumOff val="60000"/>
                  </a:schemeClr>
                </a:solidFill>
                <a:latin typeface="Arial Rounded MT Bold" pitchFamily="34" charset="0"/>
              </a:rPr>
              <a:t/>
            </a:r>
            <a:br>
              <a:rPr lang="en-029" sz="2700" b="1" dirty="0">
                <a:solidFill>
                  <a:schemeClr val="accent3">
                    <a:lumMod val="40000"/>
                    <a:lumOff val="60000"/>
                  </a:schemeClr>
                </a:solidFill>
                <a:latin typeface="Arial Rounded MT Bold" pitchFamily="34" charset="0"/>
              </a:rPr>
            </a:br>
            <a:r>
              <a:rPr lang="en-029" sz="6700" b="1" dirty="0" smtClean="0">
                <a:solidFill>
                  <a:schemeClr val="accent3">
                    <a:lumMod val="40000"/>
                    <a:lumOff val="60000"/>
                  </a:schemeClr>
                </a:solidFill>
                <a:latin typeface="Arial Rounded MT Bold" pitchFamily="34" charset="0"/>
              </a:rPr>
              <a:t>of the</a:t>
            </a:r>
            <a:br>
              <a:rPr lang="en-029" sz="6700" b="1" dirty="0" smtClean="0">
                <a:solidFill>
                  <a:schemeClr val="accent3">
                    <a:lumMod val="40000"/>
                    <a:lumOff val="60000"/>
                  </a:schemeClr>
                </a:solidFill>
                <a:latin typeface="Arial Rounded MT Bold" pitchFamily="34" charset="0"/>
              </a:rPr>
            </a:br>
            <a:r>
              <a:rPr lang="en-029" sz="2700" b="1" dirty="0">
                <a:solidFill>
                  <a:schemeClr val="accent3">
                    <a:lumMod val="40000"/>
                    <a:lumOff val="60000"/>
                  </a:schemeClr>
                </a:solidFill>
                <a:latin typeface="Arial Rounded MT Bold" pitchFamily="34" charset="0"/>
              </a:rPr>
              <a:t/>
            </a:r>
            <a:br>
              <a:rPr lang="en-029" sz="2700" b="1" dirty="0">
                <a:solidFill>
                  <a:schemeClr val="accent3">
                    <a:lumMod val="40000"/>
                    <a:lumOff val="60000"/>
                  </a:schemeClr>
                </a:solidFill>
                <a:latin typeface="Arial Rounded MT Bold" pitchFamily="34" charset="0"/>
              </a:rPr>
            </a:br>
            <a:r>
              <a:rPr lang="en-029" sz="6700" b="1" dirty="0" smtClean="0">
                <a:solidFill>
                  <a:schemeClr val="accent3">
                    <a:lumMod val="40000"/>
                    <a:lumOff val="60000"/>
                  </a:schemeClr>
                </a:solidFill>
                <a:latin typeface="Arial Rounded MT Bold" pitchFamily="34" charset="0"/>
              </a:rPr>
              <a:t> </a:t>
            </a:r>
            <a:r>
              <a:rPr lang="en-029" sz="6700" b="1" dirty="0">
                <a:solidFill>
                  <a:schemeClr val="accent3">
                    <a:lumMod val="40000"/>
                    <a:lumOff val="60000"/>
                  </a:schemeClr>
                </a:solidFill>
                <a:latin typeface="Arial Rounded MT Bold" pitchFamily="34" charset="0"/>
              </a:rPr>
              <a:t>Copyright </a:t>
            </a:r>
            <a:r>
              <a:rPr lang="en-029" sz="6700" b="1" dirty="0" smtClean="0">
                <a:solidFill>
                  <a:schemeClr val="accent3">
                    <a:lumMod val="40000"/>
                    <a:lumOff val="60000"/>
                  </a:schemeClr>
                </a:solidFill>
                <a:latin typeface="Arial Rounded MT Bold" pitchFamily="34" charset="0"/>
              </a:rPr>
              <a:t/>
            </a:r>
            <a:br>
              <a:rPr lang="en-029" sz="6700" b="1" dirty="0" smtClean="0">
                <a:solidFill>
                  <a:schemeClr val="accent3">
                    <a:lumMod val="40000"/>
                    <a:lumOff val="60000"/>
                  </a:schemeClr>
                </a:solidFill>
                <a:latin typeface="Arial Rounded MT Bold" pitchFamily="34" charset="0"/>
              </a:rPr>
            </a:br>
            <a:r>
              <a:rPr lang="en-029" sz="2700" b="1" dirty="0">
                <a:solidFill>
                  <a:schemeClr val="accent3">
                    <a:lumMod val="40000"/>
                    <a:lumOff val="60000"/>
                  </a:schemeClr>
                </a:solidFill>
                <a:latin typeface="Arial Rounded MT Bold" pitchFamily="34" charset="0"/>
              </a:rPr>
              <a:t/>
            </a:r>
            <a:br>
              <a:rPr lang="en-029" sz="2700" b="1" dirty="0">
                <a:solidFill>
                  <a:schemeClr val="accent3">
                    <a:lumMod val="40000"/>
                    <a:lumOff val="60000"/>
                  </a:schemeClr>
                </a:solidFill>
                <a:latin typeface="Arial Rounded MT Bold" pitchFamily="34" charset="0"/>
              </a:rPr>
            </a:br>
            <a:r>
              <a:rPr lang="en-029" sz="6700" b="1" dirty="0" smtClean="0">
                <a:solidFill>
                  <a:schemeClr val="accent3">
                    <a:lumMod val="40000"/>
                    <a:lumOff val="60000"/>
                  </a:schemeClr>
                </a:solidFill>
                <a:latin typeface="Arial Rounded MT Bold" pitchFamily="34" charset="0"/>
              </a:rPr>
              <a:t>Industries to</a:t>
            </a:r>
            <a:br>
              <a:rPr lang="en-029" sz="6700" b="1" dirty="0" smtClean="0">
                <a:solidFill>
                  <a:schemeClr val="accent3">
                    <a:lumMod val="40000"/>
                    <a:lumOff val="60000"/>
                  </a:schemeClr>
                </a:solidFill>
                <a:latin typeface="Arial Rounded MT Bold" pitchFamily="34" charset="0"/>
              </a:rPr>
            </a:br>
            <a:r>
              <a:rPr lang="en-029" sz="2700" b="1" dirty="0">
                <a:solidFill>
                  <a:schemeClr val="accent3">
                    <a:lumMod val="40000"/>
                    <a:lumOff val="60000"/>
                  </a:schemeClr>
                </a:solidFill>
                <a:latin typeface="Arial Rounded MT Bold" pitchFamily="34" charset="0"/>
              </a:rPr>
              <a:t/>
            </a:r>
            <a:br>
              <a:rPr lang="en-029" sz="2700" b="1" dirty="0">
                <a:solidFill>
                  <a:schemeClr val="accent3">
                    <a:lumMod val="40000"/>
                    <a:lumOff val="60000"/>
                  </a:schemeClr>
                </a:solidFill>
                <a:latin typeface="Arial Rounded MT Bold" pitchFamily="34" charset="0"/>
              </a:rPr>
            </a:br>
            <a:r>
              <a:rPr lang="en-029" sz="6700" b="1" dirty="0" smtClean="0">
                <a:solidFill>
                  <a:schemeClr val="accent3">
                    <a:lumMod val="40000"/>
                    <a:lumOff val="60000"/>
                  </a:schemeClr>
                </a:solidFill>
                <a:latin typeface="Arial Rounded MT Bold" pitchFamily="34" charset="0"/>
              </a:rPr>
              <a:t> Development</a:t>
            </a:r>
            <a:r>
              <a:rPr lang="en-US" sz="4000" cap="small" dirty="0">
                <a:solidFill>
                  <a:schemeClr val="accent4">
                    <a:lumMod val="60000"/>
                    <a:lumOff val="40000"/>
                  </a:schemeClr>
                </a:solidFill>
                <a:effectLst>
                  <a:outerShdw blurRad="38100" dist="38100" dir="2700000" algn="tl">
                    <a:srgbClr val="000000">
                      <a:alpha val="43137"/>
                    </a:srgbClr>
                  </a:outerShdw>
                </a:effectLst>
                <a:latin typeface="Arial Rounded MT Bold" pitchFamily="34" charset="0"/>
              </a:rPr>
              <a:t/>
            </a:r>
            <a:br>
              <a:rPr lang="en-US" sz="4000" cap="small" dirty="0">
                <a:solidFill>
                  <a:schemeClr val="accent4">
                    <a:lumMod val="60000"/>
                    <a:lumOff val="40000"/>
                  </a:schemeClr>
                </a:solidFill>
                <a:effectLst>
                  <a:outerShdw blurRad="38100" dist="38100" dir="2700000" algn="tl">
                    <a:srgbClr val="000000">
                      <a:alpha val="43137"/>
                    </a:srgbClr>
                  </a:outerShdw>
                </a:effectLst>
                <a:latin typeface="Arial Rounded MT Bold" pitchFamily="34" charset="0"/>
              </a:rPr>
            </a:br>
            <a:r>
              <a:rPr lang="en-US" sz="4000" b="1" dirty="0" smtClean="0">
                <a:solidFill>
                  <a:srgbClr val="C00000"/>
                </a:solidFill>
                <a:effectLst>
                  <a:outerShdw blurRad="38100" dist="38100" dir="2700000" algn="tl">
                    <a:srgbClr val="000000">
                      <a:alpha val="43137"/>
                    </a:srgbClr>
                  </a:outerShdw>
                </a:effectLst>
                <a:latin typeface="Arial Rounded MT Bold" pitchFamily="34" charset="0"/>
              </a:rPr>
              <a:t> </a:t>
            </a:r>
            <a:endParaRPr lang="en-US" cap="small" dirty="0">
              <a:solidFill>
                <a:srgbClr val="002060"/>
              </a:solidFill>
              <a:effectLst>
                <a:outerShdw blurRad="38100" dist="38100" dir="2700000" algn="tl">
                  <a:srgbClr val="000000">
                    <a:alpha val="43137"/>
                  </a:srgbClr>
                </a:outerShdw>
              </a:effectLst>
              <a:latin typeface="Arial Rounded MT Bold" pitchFamily="34" charset="0"/>
            </a:endParaRPr>
          </a:p>
        </p:txBody>
      </p:sp>
    </p:spTree>
    <p:extLst>
      <p:ext uri="{BB962C8B-B14F-4D97-AF65-F5344CB8AC3E}">
        <p14:creationId xmlns:p14="http://schemas.microsoft.com/office/powerpoint/2010/main" xmlns="" val="44462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76400"/>
            <a:ext cx="8762999" cy="4953000"/>
          </a:xfrm>
        </p:spPr>
        <p:txBody>
          <a:bodyPr>
            <a:normAutofit/>
          </a:bodyPr>
          <a:lstStyle/>
          <a:p>
            <a:pPr marL="434340" indent="-342900" algn="just">
              <a:buFont typeface="Wingdings" pitchFamily="2" charset="2"/>
              <a:buChar char="ü"/>
            </a:pPr>
            <a:r>
              <a:rPr lang="en-TT" dirty="0">
                <a:solidFill>
                  <a:srgbClr val="C00000"/>
                </a:solidFill>
                <a:latin typeface="Arial Rounded MT Bold" pitchFamily="34" charset="0"/>
              </a:rPr>
              <a:t>Development combines per capita income, education and healthcare to raise living standards</a:t>
            </a:r>
          </a:p>
          <a:p>
            <a:pPr lvl="1" algn="just"/>
            <a:r>
              <a:rPr lang="en-TT" dirty="0">
                <a:latin typeface="Arial Rounded MT Bold" pitchFamily="34" charset="0"/>
              </a:rPr>
              <a:t>Standard of living depends on both labour productivity and import productivity. </a:t>
            </a:r>
          </a:p>
          <a:p>
            <a:pPr lvl="1" algn="just"/>
            <a:r>
              <a:rPr lang="en-TT" dirty="0">
                <a:latin typeface="Arial Rounded MT Bold" pitchFamily="34" charset="0"/>
              </a:rPr>
              <a:t>Growth of productivity depends on the structure of the economy – </a:t>
            </a:r>
            <a:r>
              <a:rPr lang="en-TT" dirty="0" smtClean="0">
                <a:latin typeface="Arial Rounded MT Bold" pitchFamily="34" charset="0"/>
              </a:rPr>
              <a:t>this is a major </a:t>
            </a:r>
            <a:r>
              <a:rPr lang="en-TT" dirty="0">
                <a:latin typeface="Arial Rounded MT Bold" pitchFamily="34" charset="0"/>
              </a:rPr>
              <a:t>reason the copyright sector studies are </a:t>
            </a:r>
            <a:r>
              <a:rPr lang="en-TT" dirty="0" smtClean="0">
                <a:latin typeface="Arial Rounded MT Bold" pitchFamily="34" charset="0"/>
              </a:rPr>
              <a:t>important</a:t>
            </a:r>
          </a:p>
          <a:p>
            <a:pPr lvl="1" algn="just"/>
            <a:r>
              <a:rPr lang="en-TT" dirty="0" smtClean="0">
                <a:latin typeface="Arial Rounded MT Bold" pitchFamily="34" charset="0"/>
              </a:rPr>
              <a:t>Structure </a:t>
            </a:r>
            <a:r>
              <a:rPr lang="en-TT" dirty="0">
                <a:latin typeface="Arial Rounded MT Bold" pitchFamily="34" charset="0"/>
              </a:rPr>
              <a:t>of economy depends on:</a:t>
            </a:r>
          </a:p>
          <a:p>
            <a:pPr marL="982980" lvl="2" indent="-342900" algn="just">
              <a:buFont typeface="+mj-lt"/>
              <a:buAutoNum type="alphaLcPeriod"/>
            </a:pPr>
            <a:r>
              <a:rPr lang="en-TT" dirty="0">
                <a:latin typeface="Arial Rounded MT Bold" pitchFamily="34" charset="0"/>
              </a:rPr>
              <a:t>a high capital-labour ratio, which is really a multiple of consumption per worker and the ratio of the output of capital to the output of consumer supplies, </a:t>
            </a:r>
            <a:endParaRPr lang="en-US" dirty="0">
              <a:latin typeface="Arial Rounded MT Bold" pitchFamily="34" charset="0"/>
            </a:endParaRPr>
          </a:p>
          <a:p>
            <a:pPr marL="982980" lvl="2" indent="-342900" algn="just">
              <a:buFont typeface="+mj-lt"/>
              <a:buAutoNum type="alphaLcPeriod"/>
            </a:pPr>
            <a:r>
              <a:rPr lang="en-TT" dirty="0">
                <a:latin typeface="Arial Rounded MT Bold" pitchFamily="34" charset="0"/>
              </a:rPr>
              <a:t>a high capital-import ratio, which is really a multiple of the capital-exports ratio and import productivity in the export sector. </a:t>
            </a:r>
            <a:endParaRPr lang="en-US" dirty="0">
              <a:latin typeface="Arial Rounded MT Bold" pitchFamily="34" charset="0"/>
            </a:endParaRPr>
          </a:p>
          <a:p>
            <a:pPr marL="982980" lvl="2" indent="-342900" algn="just">
              <a:buFont typeface="+mj-lt"/>
              <a:buAutoNum type="alphaLcPeriod"/>
            </a:pPr>
            <a:r>
              <a:rPr lang="en-TT" dirty="0">
                <a:latin typeface="Arial Rounded MT Bold" pitchFamily="34" charset="0"/>
              </a:rPr>
              <a:t>both, as is most likely</a:t>
            </a:r>
            <a:r>
              <a:rPr lang="en-TT" dirty="0" smtClean="0">
                <a:latin typeface="Arial Rounded MT Bold" pitchFamily="34" charset="0"/>
              </a:rPr>
              <a:t>.</a:t>
            </a:r>
          </a:p>
          <a:p>
            <a:pPr marL="434340" indent="-342900" algn="just">
              <a:buFont typeface="Wingdings" pitchFamily="2" charset="2"/>
              <a:buChar char="ü"/>
            </a:pPr>
            <a:r>
              <a:rPr lang="en-TT" dirty="0" smtClean="0">
                <a:solidFill>
                  <a:srgbClr val="C00000"/>
                </a:solidFill>
                <a:latin typeface="Arial Rounded MT Bold" pitchFamily="34" charset="0"/>
              </a:rPr>
              <a:t>(a) and (b) are the keys to relevant development cooperation</a:t>
            </a:r>
            <a:endParaRPr lang="en-TT" dirty="0">
              <a:solidFill>
                <a:srgbClr val="C00000"/>
              </a:solidFill>
              <a:latin typeface="Arial Rounded MT Bold" pitchFamily="34" charset="0"/>
            </a:endParaRPr>
          </a:p>
        </p:txBody>
      </p:sp>
      <p:sp>
        <p:nvSpPr>
          <p:cNvPr id="3" name="Title 2"/>
          <p:cNvSpPr>
            <a:spLocks noGrp="1"/>
          </p:cNvSpPr>
          <p:nvPr>
            <p:ph type="title"/>
          </p:nvPr>
        </p:nvSpPr>
        <p:spPr/>
        <p:txBody>
          <a:bodyPr/>
          <a:lstStyle/>
          <a:p>
            <a:r>
              <a:rPr lang="en-TT" dirty="0" smtClean="0"/>
              <a:t>Development with Copyright</a:t>
            </a:r>
            <a:endParaRPr lang="en-TT" dirty="0"/>
          </a:p>
        </p:txBody>
      </p:sp>
    </p:spTree>
    <p:extLst>
      <p:ext uri="{BB962C8B-B14F-4D97-AF65-F5344CB8AC3E}">
        <p14:creationId xmlns:p14="http://schemas.microsoft.com/office/powerpoint/2010/main" xmlns="" val="67134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Scale>
                                      <p:cBhvr>
                                        <p:cTn id="14" dur="1000" decel="50000" fill="hold">
                                          <p:stCondLst>
                                            <p:cond delay="0"/>
                                          </p:stCondLst>
                                        </p:cTn>
                                        <p:tgtEl>
                                          <p:spTgt spid="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
                                            <p:txEl>
                                              <p:pRg st="1" end="1"/>
                                            </p:txEl>
                                          </p:spTgt>
                                        </p:tgtEl>
                                        <p:attrNameLst>
                                          <p:attrName>ppt_x</p:attrName>
                                          <p:attrName>ppt_y</p:attrName>
                                        </p:attrNameLst>
                                      </p:cBhvr>
                                    </p:animMotion>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Scale>
                                      <p:cBhvr>
                                        <p:cTn id="21" dur="1000" decel="50000" fill="hold">
                                          <p:stCondLst>
                                            <p:cond delay="0"/>
                                          </p:stCondLst>
                                        </p:cTn>
                                        <p:tgtEl>
                                          <p:spTgt spid="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
                                            <p:txEl>
                                              <p:pRg st="2" end="2"/>
                                            </p:txEl>
                                          </p:spTgt>
                                        </p:tgtEl>
                                        <p:attrNameLst>
                                          <p:attrName>ppt_x</p:attrName>
                                          <p:attrName>ppt_y</p:attrName>
                                        </p:attrNameLst>
                                      </p:cBhvr>
                                    </p:animMotion>
                                    <p:animEffect transition="in" filter="fade">
                                      <p:cBhvr>
                                        <p:cTn id="23" dur="10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Scale>
                                      <p:cBhvr>
                                        <p:cTn id="28" dur="1000" decel="50000" fill="hold">
                                          <p:stCondLst>
                                            <p:cond delay="0"/>
                                          </p:stCondLst>
                                        </p:cTn>
                                        <p:tgtEl>
                                          <p:spTgt spid="2">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2">
                                            <p:txEl>
                                              <p:pRg st="3" end="3"/>
                                            </p:txEl>
                                          </p:spTgt>
                                        </p:tgtEl>
                                        <p:attrNameLst>
                                          <p:attrName>ppt_x</p:attrName>
                                          <p:attrName>ppt_y</p:attrName>
                                        </p:attrNameLst>
                                      </p:cBhvr>
                                    </p:animMotion>
                                    <p:animEffect transition="in" filter="fade">
                                      <p:cBhvr>
                                        <p:cTn id="30" dur="10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1"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additive="base">
                                        <p:cTn id="35" dur="500"/>
                                        <p:tgtEl>
                                          <p:spTgt spid="2">
                                            <p:txEl>
                                              <p:pRg st="4" end="4"/>
                                            </p:txEl>
                                          </p:spTgt>
                                        </p:tgtEl>
                                        <p:attrNameLst>
                                          <p:attrName>ppt_y</p:attrName>
                                        </p:attrNameLst>
                                      </p:cBhvr>
                                      <p:tavLst>
                                        <p:tav tm="0">
                                          <p:val>
                                            <p:strVal val="#ppt_y-#ppt_h*1.125000"/>
                                          </p:val>
                                        </p:tav>
                                        <p:tav tm="100000">
                                          <p:val>
                                            <p:strVal val="#ppt_y"/>
                                          </p:val>
                                        </p:tav>
                                      </p:tavLst>
                                    </p:anim>
                                    <p:animEffect transition="in" filter="wipe(down)">
                                      <p:cBhvr>
                                        <p:cTn id="36" dur="500"/>
                                        <p:tgtEl>
                                          <p:spTgt spid="2">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1" fill="hold" nodeType="clickEffect">
                                  <p:stCondLst>
                                    <p:cond delay="0"/>
                                  </p:stCondLst>
                                  <p:childTnLst>
                                    <p:set>
                                      <p:cBhvr>
                                        <p:cTn id="40" dur="1" fill="hold">
                                          <p:stCondLst>
                                            <p:cond delay="0"/>
                                          </p:stCondLst>
                                        </p:cTn>
                                        <p:tgtEl>
                                          <p:spTgt spid="2">
                                            <p:txEl>
                                              <p:pRg st="5" end="5"/>
                                            </p:txEl>
                                          </p:spTgt>
                                        </p:tgtEl>
                                        <p:attrNameLst>
                                          <p:attrName>style.visibility</p:attrName>
                                        </p:attrNameLst>
                                      </p:cBhvr>
                                      <p:to>
                                        <p:strVal val="visible"/>
                                      </p:to>
                                    </p:set>
                                    <p:anim calcmode="lin" valueType="num">
                                      <p:cBhvr additive="base">
                                        <p:cTn id="41" dur="500"/>
                                        <p:tgtEl>
                                          <p:spTgt spid="2">
                                            <p:txEl>
                                              <p:pRg st="5" end="5"/>
                                            </p:txEl>
                                          </p:spTgt>
                                        </p:tgtEl>
                                        <p:attrNameLst>
                                          <p:attrName>ppt_y</p:attrName>
                                        </p:attrNameLst>
                                      </p:cBhvr>
                                      <p:tavLst>
                                        <p:tav tm="0">
                                          <p:val>
                                            <p:strVal val="#ppt_y-#ppt_h*1.125000"/>
                                          </p:val>
                                        </p:tav>
                                        <p:tav tm="100000">
                                          <p:val>
                                            <p:strVal val="#ppt_y"/>
                                          </p:val>
                                        </p:tav>
                                      </p:tavLst>
                                    </p:anim>
                                    <p:animEffect transition="in" filter="wipe(down)">
                                      <p:cBhvr>
                                        <p:cTn id="42" dur="500"/>
                                        <p:tgtEl>
                                          <p:spTgt spid="2">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1"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 calcmode="lin" valueType="num">
                                      <p:cBhvr additive="base">
                                        <p:cTn id="47" dur="500"/>
                                        <p:tgtEl>
                                          <p:spTgt spid="2">
                                            <p:txEl>
                                              <p:pRg st="6" end="6"/>
                                            </p:txEl>
                                          </p:spTgt>
                                        </p:tgtEl>
                                        <p:attrNameLst>
                                          <p:attrName>ppt_y</p:attrName>
                                        </p:attrNameLst>
                                      </p:cBhvr>
                                      <p:tavLst>
                                        <p:tav tm="0">
                                          <p:val>
                                            <p:strVal val="#ppt_y-#ppt_h*1.125000"/>
                                          </p:val>
                                        </p:tav>
                                        <p:tav tm="100000">
                                          <p:val>
                                            <p:strVal val="#ppt_y"/>
                                          </p:val>
                                        </p:tav>
                                      </p:tavLst>
                                    </p:anim>
                                    <p:animEffect transition="in" filter="wipe(down)">
                                      <p:cBhvr>
                                        <p:cTn id="48" dur="500"/>
                                        <p:tgtEl>
                                          <p:spTgt spid="2">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2" presetClass="entr" presetSubtype="0" fill="hold" nodeType="clickEffect">
                                  <p:stCondLst>
                                    <p:cond delay="0"/>
                                  </p:stCondLst>
                                  <p:childTnLst>
                                    <p:set>
                                      <p:cBhvr>
                                        <p:cTn id="52" dur="1" fill="hold">
                                          <p:stCondLst>
                                            <p:cond delay="0"/>
                                          </p:stCondLst>
                                        </p:cTn>
                                        <p:tgtEl>
                                          <p:spTgt spid="2">
                                            <p:txEl>
                                              <p:pRg st="7" end="7"/>
                                            </p:txEl>
                                          </p:spTgt>
                                        </p:tgtEl>
                                        <p:attrNameLst>
                                          <p:attrName>style.visibility</p:attrName>
                                        </p:attrNameLst>
                                      </p:cBhvr>
                                      <p:to>
                                        <p:strVal val="visible"/>
                                      </p:to>
                                    </p:set>
                                    <p:animScale>
                                      <p:cBhvr>
                                        <p:cTn id="53" dur="1000" decel="50000" fill="hold">
                                          <p:stCondLst>
                                            <p:cond delay="0"/>
                                          </p:stCondLst>
                                        </p:cTn>
                                        <p:tgtEl>
                                          <p:spTgt spid="2">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4" dur="1000" decel="50000" fill="hold">
                                          <p:stCondLst>
                                            <p:cond delay="0"/>
                                          </p:stCondLst>
                                        </p:cTn>
                                        <p:tgtEl>
                                          <p:spTgt spid="2">
                                            <p:txEl>
                                              <p:pRg st="7" end="7"/>
                                            </p:txEl>
                                          </p:spTgt>
                                        </p:tgtEl>
                                        <p:attrNameLst>
                                          <p:attrName>ppt_x</p:attrName>
                                          <p:attrName>ppt_y</p:attrName>
                                        </p:attrNameLst>
                                      </p:cBhvr>
                                    </p:animMotion>
                                    <p:animEffect transition="in" filter="fade">
                                      <p:cBhvr>
                                        <p:cTn id="55" dur="1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pct75">
          <a:fgClr>
            <a:schemeClr val="accent1"/>
          </a:fgClr>
          <a:bgClr>
            <a:schemeClr val="bg1"/>
          </a:bgClr>
        </a:patt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76400"/>
            <a:ext cx="8839199" cy="4953000"/>
          </a:xfrm>
        </p:spPr>
        <p:txBody>
          <a:bodyPr>
            <a:normAutofit/>
          </a:bodyPr>
          <a:lstStyle/>
          <a:p>
            <a:pPr lvl="1" algn="just"/>
            <a:r>
              <a:rPr lang="en-TT" sz="2800" dirty="0" smtClean="0">
                <a:latin typeface="Arial Rounded MT Bold" pitchFamily="34" charset="0"/>
              </a:rPr>
              <a:t>Capital output includes the major capital services of education, healthcare, housing, music, press and literature, and the like.</a:t>
            </a:r>
          </a:p>
          <a:p>
            <a:pPr lvl="1" algn="just"/>
            <a:r>
              <a:rPr lang="en-TT" sz="2800" dirty="0" smtClean="0">
                <a:latin typeface="Arial Rounded MT Bold" pitchFamily="34" charset="0"/>
              </a:rPr>
              <a:t>Music, press and such activities, are core capital outputs of the Copyright-based sector</a:t>
            </a:r>
          </a:p>
          <a:p>
            <a:pPr lvl="2" algn="just"/>
            <a:r>
              <a:rPr lang="en-TT" sz="2400" dirty="0" smtClean="0">
                <a:latin typeface="Arial Rounded MT Bold" pitchFamily="34" charset="0"/>
              </a:rPr>
              <a:t>These are high productivity activities</a:t>
            </a:r>
          </a:p>
          <a:p>
            <a:pPr lvl="2" algn="just"/>
            <a:r>
              <a:rPr lang="en-TT" sz="2400" dirty="0" smtClean="0">
                <a:latin typeface="Arial Rounded MT Bold" pitchFamily="34" charset="0"/>
              </a:rPr>
              <a:t>As their collective share in the economy, employment and trade grows, so does the development prospects of the society.</a:t>
            </a:r>
            <a:endParaRPr lang="en-TT" sz="2400" dirty="0">
              <a:latin typeface="Arial Rounded MT Bold" pitchFamily="34" charset="0"/>
            </a:endParaRPr>
          </a:p>
        </p:txBody>
      </p:sp>
      <p:sp>
        <p:nvSpPr>
          <p:cNvPr id="3" name="Title 2"/>
          <p:cNvSpPr>
            <a:spLocks noGrp="1"/>
          </p:cNvSpPr>
          <p:nvPr>
            <p:ph type="title"/>
          </p:nvPr>
        </p:nvSpPr>
        <p:spPr/>
        <p:txBody>
          <a:bodyPr/>
          <a:lstStyle/>
          <a:p>
            <a:r>
              <a:rPr lang="en-TT" smtClean="0"/>
              <a:t>Copyright and Dev, Cont’d</a:t>
            </a:r>
            <a:endParaRPr lang="en-TT" dirty="0"/>
          </a:p>
        </p:txBody>
      </p:sp>
    </p:spTree>
    <p:extLst>
      <p:ext uri="{BB962C8B-B14F-4D97-AF65-F5344CB8AC3E}">
        <p14:creationId xmlns:p14="http://schemas.microsoft.com/office/powerpoint/2010/main" xmlns="" val="17828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1"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p:tgtEl>
                                          <p:spTgt spid="2">
                                            <p:txEl>
                                              <p:pRg st="2" end="2"/>
                                            </p:txEl>
                                          </p:spTgt>
                                        </p:tgtEl>
                                        <p:attrNameLst>
                                          <p:attrName>ppt_y</p:attrName>
                                        </p:attrNameLst>
                                      </p:cBhvr>
                                      <p:tavLst>
                                        <p:tav tm="0">
                                          <p:val>
                                            <p:strVal val="#ppt_y-#ppt_h*1.125000"/>
                                          </p:val>
                                        </p:tav>
                                        <p:tav tm="100000">
                                          <p:val>
                                            <p:strVal val="#ppt_y"/>
                                          </p:val>
                                        </p:tav>
                                      </p:tavLst>
                                    </p:anim>
                                    <p:animEffect transition="in" filter="wipe(dow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 calcmode="lin" valueType="num">
                                      <p:cBhvr additive="base">
                                        <p:cTn id="27" dur="500"/>
                                        <p:tgtEl>
                                          <p:spTgt spid="2">
                                            <p:txEl>
                                              <p:pRg st="3" end="3"/>
                                            </p:txEl>
                                          </p:spTgt>
                                        </p:tgtEl>
                                        <p:attrNameLst>
                                          <p:attrName>ppt_y</p:attrName>
                                        </p:attrNameLst>
                                      </p:cBhvr>
                                      <p:tavLst>
                                        <p:tav tm="0">
                                          <p:val>
                                            <p:strVal val="#ppt_y-#ppt_h*1.125000"/>
                                          </p:val>
                                        </p:tav>
                                        <p:tav tm="100000">
                                          <p:val>
                                            <p:strVal val="#ppt_y"/>
                                          </p:val>
                                        </p:tav>
                                      </p:tavLst>
                                    </p:anim>
                                    <p:animEffect transition="in" filter="wipe(down)">
                                      <p:cBhvr>
                                        <p:cTn id="28"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76400"/>
            <a:ext cx="8839199" cy="4953000"/>
          </a:xfrm>
        </p:spPr>
        <p:txBody>
          <a:bodyPr>
            <a:normAutofit/>
          </a:bodyPr>
          <a:lstStyle/>
          <a:p>
            <a:pPr algn="just"/>
            <a:r>
              <a:rPr lang="en-029" sz="3600" dirty="0" smtClean="0">
                <a:latin typeface="Arial Rounded MT Bold" pitchFamily="34" charset="0"/>
              </a:rPr>
              <a:t>Policy Model Used</a:t>
            </a:r>
            <a:endParaRPr lang="en-029" sz="3600" dirty="0">
              <a:latin typeface="Arial Rounded MT Bold" pitchFamily="34" charset="0"/>
            </a:endParaRPr>
          </a:p>
          <a:p>
            <a:pPr lvl="1" algn="just"/>
            <a:r>
              <a:rPr lang="en-029" sz="3200" dirty="0" smtClean="0">
                <a:latin typeface="Arial Rounded MT Bold" pitchFamily="34" charset="0"/>
              </a:rPr>
              <a:t>Econometric </a:t>
            </a:r>
            <a:r>
              <a:rPr lang="en-029" sz="3200" dirty="0">
                <a:latin typeface="Arial Rounded MT Bold" pitchFamily="34" charset="0"/>
              </a:rPr>
              <a:t>model of the nexus of </a:t>
            </a:r>
            <a:r>
              <a:rPr lang="en-029" sz="3200" dirty="0" smtClean="0">
                <a:latin typeface="Arial Rounded MT Bold" pitchFamily="34" charset="0"/>
              </a:rPr>
              <a:t>profits - labour </a:t>
            </a:r>
            <a:r>
              <a:rPr lang="en-029" sz="3200" dirty="0">
                <a:latin typeface="Arial Rounded MT Bold" pitchFamily="34" charset="0"/>
              </a:rPr>
              <a:t>productivity – import productivity </a:t>
            </a:r>
          </a:p>
          <a:p>
            <a:pPr marL="365760" lvl="1" indent="0" algn="just">
              <a:buNone/>
            </a:pPr>
            <a:endParaRPr lang="en-029" sz="2000" dirty="0" smtClean="0">
              <a:latin typeface="Arial Rounded MT Bold" pitchFamily="34" charset="0"/>
            </a:endParaRPr>
          </a:p>
          <a:p>
            <a:pPr lvl="1" algn="just"/>
            <a:r>
              <a:rPr lang="en-029" sz="3200" dirty="0" smtClean="0">
                <a:latin typeface="Arial Rounded MT Bold" pitchFamily="34" charset="0"/>
              </a:rPr>
              <a:t>Explanatory </a:t>
            </a:r>
            <a:r>
              <a:rPr lang="en-029" sz="3200" dirty="0">
                <a:latin typeface="Arial Rounded MT Bold" pitchFamily="34" charset="0"/>
              </a:rPr>
              <a:t>variables included</a:t>
            </a:r>
          </a:p>
          <a:p>
            <a:pPr lvl="2" algn="just"/>
            <a:r>
              <a:rPr lang="en-029" sz="3200" dirty="0">
                <a:latin typeface="Arial Rounded MT Bold" pitchFamily="34" charset="0"/>
              </a:rPr>
              <a:t>Export-output ratio </a:t>
            </a:r>
          </a:p>
          <a:p>
            <a:pPr lvl="2" algn="just"/>
            <a:r>
              <a:rPr lang="en-029" sz="3200" dirty="0">
                <a:latin typeface="Arial Rounded MT Bold" pitchFamily="34" charset="0"/>
              </a:rPr>
              <a:t>Import-domestic shipments ratio </a:t>
            </a:r>
          </a:p>
          <a:p>
            <a:endParaRPr lang="en-TT" dirty="0"/>
          </a:p>
        </p:txBody>
      </p:sp>
      <p:sp>
        <p:nvSpPr>
          <p:cNvPr id="3" name="Title 2"/>
          <p:cNvSpPr>
            <a:spLocks noGrp="1"/>
          </p:cNvSpPr>
          <p:nvPr>
            <p:ph type="title"/>
          </p:nvPr>
        </p:nvSpPr>
        <p:spPr/>
        <p:txBody>
          <a:bodyPr/>
          <a:lstStyle/>
          <a:p>
            <a:r>
              <a:rPr lang="en-TT" dirty="0" smtClean="0"/>
              <a:t>Copyright and development Policy</a:t>
            </a:r>
            <a:endParaRPr lang="en-TT" dirty="0"/>
          </a:p>
        </p:txBody>
      </p:sp>
    </p:spTree>
    <p:extLst>
      <p:ext uri="{BB962C8B-B14F-4D97-AF65-F5344CB8AC3E}">
        <p14:creationId xmlns:p14="http://schemas.microsoft.com/office/powerpoint/2010/main" xmlns="" val="58045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Scale>
                                      <p:cBhvr>
                                        <p:cTn id="14" dur="1000" decel="50000" fill="hold">
                                          <p:stCondLst>
                                            <p:cond delay="0"/>
                                          </p:stCondLst>
                                        </p:cTn>
                                        <p:tgtEl>
                                          <p:spTgt spid="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
                                            <p:txEl>
                                              <p:pRg st="1" end="1"/>
                                            </p:txEl>
                                          </p:spTgt>
                                        </p:tgtEl>
                                        <p:attrNameLst>
                                          <p:attrName>ppt_x</p:attrName>
                                          <p:attrName>ppt_y</p:attrName>
                                        </p:attrNameLst>
                                      </p:cBhvr>
                                    </p:animMotion>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Scale>
                                      <p:cBhvr>
                                        <p:cTn id="21" dur="1000" decel="50000" fill="hold">
                                          <p:stCondLst>
                                            <p:cond delay="0"/>
                                          </p:stCondLst>
                                        </p:cTn>
                                        <p:tgtEl>
                                          <p:spTgt spid="2">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
                                            <p:txEl>
                                              <p:pRg st="3" end="3"/>
                                            </p:txEl>
                                          </p:spTgt>
                                        </p:tgtEl>
                                        <p:attrNameLst>
                                          <p:attrName>ppt_x</p:attrName>
                                          <p:attrName>ppt_y</p:attrName>
                                        </p:attrNameLst>
                                      </p:cBhvr>
                                    </p:animMotion>
                                    <p:animEffect transition="in" filter="fade">
                                      <p:cBhvr>
                                        <p:cTn id="23" dur="10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1"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additive="base">
                                        <p:cTn id="28" dur="500"/>
                                        <p:tgtEl>
                                          <p:spTgt spid="2">
                                            <p:txEl>
                                              <p:pRg st="4" end="4"/>
                                            </p:txEl>
                                          </p:spTgt>
                                        </p:tgtEl>
                                        <p:attrNameLst>
                                          <p:attrName>ppt_y</p:attrName>
                                        </p:attrNameLst>
                                      </p:cBhvr>
                                      <p:tavLst>
                                        <p:tav tm="0">
                                          <p:val>
                                            <p:strVal val="#ppt_y-#ppt_h*1.125000"/>
                                          </p:val>
                                        </p:tav>
                                        <p:tav tm="100000">
                                          <p:val>
                                            <p:strVal val="#ppt_y"/>
                                          </p:val>
                                        </p:tav>
                                      </p:tavLst>
                                    </p:anim>
                                    <p:animEffect transition="in" filter="wipe(down)">
                                      <p:cBhvr>
                                        <p:cTn id="29" dur="500"/>
                                        <p:tgtEl>
                                          <p:spTgt spid="2">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1" fill="hold" nodeType="click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 calcmode="lin" valueType="num">
                                      <p:cBhvr additive="base">
                                        <p:cTn id="34" dur="500"/>
                                        <p:tgtEl>
                                          <p:spTgt spid="2">
                                            <p:txEl>
                                              <p:pRg st="5" end="5"/>
                                            </p:txEl>
                                          </p:spTgt>
                                        </p:tgtEl>
                                        <p:attrNameLst>
                                          <p:attrName>ppt_y</p:attrName>
                                        </p:attrNameLst>
                                      </p:cBhvr>
                                      <p:tavLst>
                                        <p:tav tm="0">
                                          <p:val>
                                            <p:strVal val="#ppt_y-#ppt_h*1.125000"/>
                                          </p:val>
                                        </p:tav>
                                        <p:tav tm="100000">
                                          <p:val>
                                            <p:strVal val="#ppt_y"/>
                                          </p:val>
                                        </p:tav>
                                      </p:tavLst>
                                    </p:anim>
                                    <p:animEffect transition="in" filter="wipe(down)">
                                      <p:cBhvr>
                                        <p:cTn id="35"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76400"/>
            <a:ext cx="8839199" cy="5029200"/>
          </a:xfrm>
        </p:spPr>
        <p:txBody>
          <a:bodyPr>
            <a:normAutofit/>
          </a:bodyPr>
          <a:lstStyle/>
          <a:p>
            <a:pPr algn="just"/>
            <a:r>
              <a:rPr lang="en-029" sz="2800" dirty="0">
                <a:latin typeface="Arial Rounded MT Bold" pitchFamily="34" charset="0"/>
              </a:rPr>
              <a:t>Parameter estimates show </a:t>
            </a:r>
          </a:p>
          <a:p>
            <a:pPr lvl="1" algn="just"/>
            <a:r>
              <a:rPr lang="en-029" sz="2400" dirty="0">
                <a:latin typeface="Arial Rounded MT Bold" pitchFamily="34" charset="0"/>
              </a:rPr>
              <a:t>Main basis on which copyright sector is likely to be generating its advantages is </a:t>
            </a:r>
          </a:p>
          <a:p>
            <a:pPr lvl="2" algn="just"/>
            <a:r>
              <a:rPr lang="en-029" sz="2000" dirty="0">
                <a:latin typeface="Arial Rounded MT Bold" pitchFamily="34" charset="0"/>
              </a:rPr>
              <a:t>a rising share of domestic capital in total capital </a:t>
            </a:r>
            <a:r>
              <a:rPr lang="en-029" sz="2000" dirty="0" smtClean="0">
                <a:latin typeface="Arial Rounded MT Bold" pitchFamily="34" charset="0"/>
              </a:rPr>
              <a:t>used</a:t>
            </a:r>
          </a:p>
          <a:p>
            <a:pPr lvl="2" algn="just"/>
            <a:r>
              <a:rPr lang="en-029" sz="2000" dirty="0" smtClean="0">
                <a:latin typeface="Arial Rounded MT Bold" pitchFamily="34" charset="0"/>
              </a:rPr>
              <a:t>a </a:t>
            </a:r>
            <a:r>
              <a:rPr lang="en-029" sz="2000" dirty="0">
                <a:latin typeface="Arial Rounded MT Bold" pitchFamily="34" charset="0"/>
              </a:rPr>
              <a:t>high ratio of demand for domestic intermediates through the interindustry </a:t>
            </a:r>
            <a:r>
              <a:rPr lang="en-029" sz="2000" dirty="0" smtClean="0">
                <a:latin typeface="Arial Rounded MT Bold" pitchFamily="34" charset="0"/>
              </a:rPr>
              <a:t>system</a:t>
            </a:r>
          </a:p>
          <a:p>
            <a:pPr lvl="2" algn="just"/>
            <a:r>
              <a:rPr lang="en-029" sz="2000" dirty="0" smtClean="0">
                <a:latin typeface="Arial Rounded MT Bold" pitchFamily="34" charset="0"/>
              </a:rPr>
              <a:t>High ratio of music exports to total music output – </a:t>
            </a:r>
          </a:p>
          <a:p>
            <a:pPr lvl="3" algn="just"/>
            <a:r>
              <a:rPr lang="en-029" sz="1800" dirty="0" smtClean="0">
                <a:latin typeface="Arial Rounded MT Bold" pitchFamily="34" charset="0"/>
              </a:rPr>
              <a:t>note, music is a capital service </a:t>
            </a:r>
            <a:endParaRPr lang="en-029" sz="1800" dirty="0">
              <a:latin typeface="Arial Rounded MT Bold" pitchFamily="34" charset="0"/>
            </a:endParaRPr>
          </a:p>
          <a:p>
            <a:pPr lvl="1" algn="just"/>
            <a:r>
              <a:rPr lang="en-029" sz="2400" dirty="0" smtClean="0">
                <a:latin typeface="Arial Rounded MT Bold" pitchFamily="34" charset="0"/>
              </a:rPr>
              <a:t>The ratio of domestic capital to imported capital </a:t>
            </a:r>
            <a:r>
              <a:rPr lang="en-029" sz="2400" dirty="0">
                <a:latin typeface="Arial Rounded MT Bold" pitchFamily="34" charset="0"/>
              </a:rPr>
              <a:t>has the biggest impact on </a:t>
            </a:r>
          </a:p>
          <a:p>
            <a:pPr lvl="2" algn="just"/>
            <a:r>
              <a:rPr lang="en-029" sz="2000" dirty="0">
                <a:latin typeface="Arial Rounded MT Bold" pitchFamily="34" charset="0"/>
              </a:rPr>
              <a:t>the profit share </a:t>
            </a:r>
          </a:p>
          <a:p>
            <a:pPr lvl="2" algn="just"/>
            <a:r>
              <a:rPr lang="en-029" sz="2000" dirty="0">
                <a:latin typeface="Arial Rounded MT Bold" pitchFamily="34" charset="0"/>
              </a:rPr>
              <a:t>the productivity of imports, which then transmit positive impacts to labour productivity. </a:t>
            </a:r>
          </a:p>
          <a:p>
            <a:endParaRPr lang="en-TT" dirty="0"/>
          </a:p>
        </p:txBody>
      </p:sp>
      <p:sp>
        <p:nvSpPr>
          <p:cNvPr id="3" name="Title 2"/>
          <p:cNvSpPr>
            <a:spLocks noGrp="1"/>
          </p:cNvSpPr>
          <p:nvPr>
            <p:ph type="title"/>
          </p:nvPr>
        </p:nvSpPr>
        <p:spPr/>
        <p:txBody>
          <a:bodyPr/>
          <a:lstStyle/>
          <a:p>
            <a:r>
              <a:rPr lang="en-TT" dirty="0" smtClean="0"/>
              <a:t>Parameter Estimates</a:t>
            </a:r>
            <a:endParaRPr lang="en-TT" dirty="0"/>
          </a:p>
        </p:txBody>
      </p:sp>
    </p:spTree>
    <p:extLst>
      <p:ext uri="{BB962C8B-B14F-4D97-AF65-F5344CB8AC3E}">
        <p14:creationId xmlns:p14="http://schemas.microsoft.com/office/powerpoint/2010/main" xmlns="" val="65113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Scale>
                                      <p:cBhvr>
                                        <p:cTn id="14" dur="1000" decel="50000" fill="hold">
                                          <p:stCondLst>
                                            <p:cond delay="0"/>
                                          </p:stCondLst>
                                        </p:cTn>
                                        <p:tgtEl>
                                          <p:spTgt spid="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
                                            <p:txEl>
                                              <p:pRg st="1" end="1"/>
                                            </p:txEl>
                                          </p:spTgt>
                                        </p:tgtEl>
                                        <p:attrNameLst>
                                          <p:attrName>ppt_x</p:attrName>
                                          <p:attrName>ppt_y</p:attrName>
                                        </p:attrNameLst>
                                      </p:cBhvr>
                                    </p:animMotion>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1"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p:tgtEl>
                                          <p:spTgt spid="2">
                                            <p:txEl>
                                              <p:pRg st="2" end="2"/>
                                            </p:txEl>
                                          </p:spTgt>
                                        </p:tgtEl>
                                        <p:attrNameLst>
                                          <p:attrName>ppt_y</p:attrName>
                                        </p:attrNameLst>
                                      </p:cBhvr>
                                      <p:tavLst>
                                        <p:tav tm="0">
                                          <p:val>
                                            <p:strVal val="#ppt_y-#ppt_h*1.125000"/>
                                          </p:val>
                                        </p:tav>
                                        <p:tav tm="100000">
                                          <p:val>
                                            <p:strVal val="#ppt_y"/>
                                          </p:val>
                                        </p:tav>
                                      </p:tavLst>
                                    </p:anim>
                                    <p:animEffect transition="in" filter="wipe(dow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 calcmode="lin" valueType="num">
                                      <p:cBhvr additive="base">
                                        <p:cTn id="27" dur="500"/>
                                        <p:tgtEl>
                                          <p:spTgt spid="2">
                                            <p:txEl>
                                              <p:pRg st="3" end="3"/>
                                            </p:txEl>
                                          </p:spTgt>
                                        </p:tgtEl>
                                        <p:attrNameLst>
                                          <p:attrName>ppt_y</p:attrName>
                                        </p:attrNameLst>
                                      </p:cBhvr>
                                      <p:tavLst>
                                        <p:tav tm="0">
                                          <p:val>
                                            <p:strVal val="#ppt_y-#ppt_h*1.125000"/>
                                          </p:val>
                                        </p:tav>
                                        <p:tav tm="100000">
                                          <p:val>
                                            <p:strVal val="#ppt_y"/>
                                          </p:val>
                                        </p:tav>
                                      </p:tavLst>
                                    </p:anim>
                                    <p:animEffect transition="in" filter="wipe(down)">
                                      <p:cBhvr>
                                        <p:cTn id="28" dur="500"/>
                                        <p:tgtEl>
                                          <p:spTgt spid="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1"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 calcmode="lin" valueType="num">
                                      <p:cBhvr additive="base">
                                        <p:cTn id="33" dur="500"/>
                                        <p:tgtEl>
                                          <p:spTgt spid="2">
                                            <p:txEl>
                                              <p:pRg st="4" end="4"/>
                                            </p:txEl>
                                          </p:spTgt>
                                        </p:tgtEl>
                                        <p:attrNameLst>
                                          <p:attrName>ppt_y</p:attrName>
                                        </p:attrNameLst>
                                      </p:cBhvr>
                                      <p:tavLst>
                                        <p:tav tm="0">
                                          <p:val>
                                            <p:strVal val="#ppt_y-#ppt_h*1.125000"/>
                                          </p:val>
                                        </p:tav>
                                        <p:tav tm="100000">
                                          <p:val>
                                            <p:strVal val="#ppt_y"/>
                                          </p:val>
                                        </p:tav>
                                      </p:tavLst>
                                    </p:anim>
                                    <p:animEffect transition="in" filter="wipe(down)">
                                      <p:cBhvr>
                                        <p:cTn id="34" dur="500"/>
                                        <p:tgtEl>
                                          <p:spTgt spid="2">
                                            <p:txEl>
                                              <p:pRg st="4" end="4"/>
                                            </p:txEl>
                                          </p:spTgt>
                                        </p:tgtEl>
                                      </p:cBhvr>
                                    </p:animEffect>
                                  </p:childTnLst>
                                </p:cTn>
                              </p:par>
                              <p:par>
                                <p:cTn id="35" presetID="12" presetClass="entr" presetSubtype="1" fill="hold" nodeType="with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p:tgtEl>
                                          <p:spTgt spid="2">
                                            <p:txEl>
                                              <p:pRg st="5" end="5"/>
                                            </p:txEl>
                                          </p:spTgt>
                                        </p:tgtEl>
                                        <p:attrNameLst>
                                          <p:attrName>ppt_y</p:attrName>
                                        </p:attrNameLst>
                                      </p:cBhvr>
                                      <p:tavLst>
                                        <p:tav tm="0">
                                          <p:val>
                                            <p:strVal val="#ppt_y-#ppt_h*1.125000"/>
                                          </p:val>
                                        </p:tav>
                                        <p:tav tm="100000">
                                          <p:val>
                                            <p:strVal val="#ppt_y"/>
                                          </p:val>
                                        </p:tav>
                                      </p:tavLst>
                                    </p:anim>
                                    <p:animEffect transition="in" filter="wipe(down)">
                                      <p:cBhvr>
                                        <p:cTn id="38" dur="500"/>
                                        <p:tgtEl>
                                          <p:spTgt spid="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2" presetClass="entr" presetSubtype="0"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Scale>
                                      <p:cBhvr>
                                        <p:cTn id="43" dur="1000" decel="50000" fill="hold">
                                          <p:stCondLst>
                                            <p:cond delay="0"/>
                                          </p:stCondLst>
                                        </p:cTn>
                                        <p:tgtEl>
                                          <p:spTgt spid="2">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4" dur="1000" decel="50000" fill="hold">
                                          <p:stCondLst>
                                            <p:cond delay="0"/>
                                          </p:stCondLst>
                                        </p:cTn>
                                        <p:tgtEl>
                                          <p:spTgt spid="2">
                                            <p:txEl>
                                              <p:pRg st="6" end="6"/>
                                            </p:txEl>
                                          </p:spTgt>
                                        </p:tgtEl>
                                        <p:attrNameLst>
                                          <p:attrName>ppt_x</p:attrName>
                                          <p:attrName>ppt_y</p:attrName>
                                        </p:attrNameLst>
                                      </p:cBhvr>
                                    </p:animMotion>
                                    <p:animEffect transition="in" filter="fade">
                                      <p:cBhvr>
                                        <p:cTn id="45" dur="1000"/>
                                        <p:tgtEl>
                                          <p:spTgt spid="2">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1" fill="hold" nodeType="click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 calcmode="lin" valueType="num">
                                      <p:cBhvr additive="base">
                                        <p:cTn id="50" dur="500"/>
                                        <p:tgtEl>
                                          <p:spTgt spid="2">
                                            <p:txEl>
                                              <p:pRg st="7" end="7"/>
                                            </p:txEl>
                                          </p:spTgt>
                                        </p:tgtEl>
                                        <p:attrNameLst>
                                          <p:attrName>ppt_y</p:attrName>
                                        </p:attrNameLst>
                                      </p:cBhvr>
                                      <p:tavLst>
                                        <p:tav tm="0">
                                          <p:val>
                                            <p:strVal val="#ppt_y-#ppt_h*1.125000"/>
                                          </p:val>
                                        </p:tav>
                                        <p:tav tm="100000">
                                          <p:val>
                                            <p:strVal val="#ppt_y"/>
                                          </p:val>
                                        </p:tav>
                                      </p:tavLst>
                                    </p:anim>
                                    <p:animEffect transition="in" filter="wipe(down)">
                                      <p:cBhvr>
                                        <p:cTn id="51" dur="500"/>
                                        <p:tgtEl>
                                          <p:spTgt spid="2">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2" presetClass="entr" presetSubtype="1" fill="hold" nodeType="clickEffect">
                                  <p:stCondLst>
                                    <p:cond delay="0"/>
                                  </p:stCondLst>
                                  <p:childTnLst>
                                    <p:set>
                                      <p:cBhvr>
                                        <p:cTn id="55" dur="1" fill="hold">
                                          <p:stCondLst>
                                            <p:cond delay="0"/>
                                          </p:stCondLst>
                                        </p:cTn>
                                        <p:tgtEl>
                                          <p:spTgt spid="2">
                                            <p:txEl>
                                              <p:pRg st="8" end="8"/>
                                            </p:txEl>
                                          </p:spTgt>
                                        </p:tgtEl>
                                        <p:attrNameLst>
                                          <p:attrName>style.visibility</p:attrName>
                                        </p:attrNameLst>
                                      </p:cBhvr>
                                      <p:to>
                                        <p:strVal val="visible"/>
                                      </p:to>
                                    </p:set>
                                    <p:anim calcmode="lin" valueType="num">
                                      <p:cBhvr additive="base">
                                        <p:cTn id="56" dur="500"/>
                                        <p:tgtEl>
                                          <p:spTgt spid="2">
                                            <p:txEl>
                                              <p:pRg st="8" end="8"/>
                                            </p:txEl>
                                          </p:spTgt>
                                        </p:tgtEl>
                                        <p:attrNameLst>
                                          <p:attrName>ppt_y</p:attrName>
                                        </p:attrNameLst>
                                      </p:cBhvr>
                                      <p:tavLst>
                                        <p:tav tm="0">
                                          <p:val>
                                            <p:strVal val="#ppt_y-#ppt_h*1.125000"/>
                                          </p:val>
                                        </p:tav>
                                        <p:tav tm="100000">
                                          <p:val>
                                            <p:strVal val="#ppt_y"/>
                                          </p:val>
                                        </p:tav>
                                      </p:tavLst>
                                    </p:anim>
                                    <p:animEffect transition="in" filter="wipe(down)">
                                      <p:cBhvr>
                                        <p:cTn id="5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7000">
              <a:srgbClr val="FFC000"/>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828800"/>
            <a:ext cx="8839199" cy="4876799"/>
          </a:xfrm>
        </p:spPr>
        <p:txBody>
          <a:bodyPr>
            <a:normAutofit fontScale="70000" lnSpcReduction="20000"/>
          </a:bodyPr>
          <a:lstStyle/>
          <a:p>
            <a:pPr algn="just"/>
            <a:r>
              <a:rPr lang="en-029" sz="4200" i="1" dirty="0" smtClean="0">
                <a:latin typeface="Arial Rounded MT Bold" pitchFamily="34" charset="0"/>
              </a:rPr>
              <a:t>The policy implications</a:t>
            </a:r>
          </a:p>
          <a:p>
            <a:pPr lvl="1" algn="just"/>
            <a:r>
              <a:rPr lang="en-029" sz="2900" dirty="0" smtClean="0">
                <a:latin typeface="Arial Rounded MT Bold" pitchFamily="34" charset="0"/>
              </a:rPr>
              <a:t>Grow the ratio of output of capital-to consumer supplies</a:t>
            </a:r>
          </a:p>
          <a:p>
            <a:pPr lvl="1" algn="just"/>
            <a:r>
              <a:rPr lang="en-029" sz="2900" dirty="0" smtClean="0">
                <a:latin typeface="Arial Rounded MT Bold" pitchFamily="34" charset="0"/>
              </a:rPr>
              <a:t>Grow the capital-exports ratio –&gt; increase exports of domestic capital</a:t>
            </a:r>
          </a:p>
          <a:p>
            <a:pPr lvl="1" algn="just"/>
            <a:r>
              <a:rPr lang="en-029" sz="2900" dirty="0" smtClean="0">
                <a:latin typeface="Arial Rounded MT Bold" pitchFamily="34" charset="0"/>
              </a:rPr>
              <a:t>Focus on growing domestic capital as a share of total capital</a:t>
            </a:r>
          </a:p>
          <a:p>
            <a:pPr lvl="1" algn="just"/>
            <a:r>
              <a:rPr lang="en-029" sz="2900" dirty="0" smtClean="0">
                <a:latin typeface="Arial Rounded MT Bold" pitchFamily="34" charset="0"/>
              </a:rPr>
              <a:t>Focus on growing skills as the main component of the domestic capital</a:t>
            </a:r>
          </a:p>
          <a:p>
            <a:pPr lvl="1" algn="just"/>
            <a:endParaRPr lang="en-029" dirty="0" smtClean="0">
              <a:latin typeface="Arial Rounded MT Bold" pitchFamily="34" charset="0"/>
            </a:endParaRPr>
          </a:p>
          <a:p>
            <a:pPr algn="just"/>
            <a:r>
              <a:rPr lang="en-029" sz="3300" dirty="0" smtClean="0">
                <a:latin typeface="Arial Rounded MT Bold" pitchFamily="34" charset="0"/>
              </a:rPr>
              <a:t>Implications are consistent with the suggestions </a:t>
            </a:r>
            <a:r>
              <a:rPr lang="en-029" sz="3300" dirty="0">
                <a:latin typeface="Arial Rounded MT Bold" pitchFamily="34" charset="0"/>
              </a:rPr>
              <a:t>of the successful players in the </a:t>
            </a:r>
            <a:r>
              <a:rPr lang="en-029" sz="3300" dirty="0" smtClean="0">
                <a:latin typeface="Arial Rounded MT Bold" pitchFamily="34" charset="0"/>
              </a:rPr>
              <a:t>industry. </a:t>
            </a:r>
            <a:endParaRPr lang="en-US" sz="3300" dirty="0"/>
          </a:p>
          <a:p>
            <a:pPr marL="45720" indent="0" algn="just">
              <a:buNone/>
            </a:pPr>
            <a:endParaRPr lang="en-029" sz="3300" dirty="0" smtClean="0">
              <a:latin typeface="Arial Rounded MT Bold" pitchFamily="34" charset="0"/>
            </a:endParaRPr>
          </a:p>
          <a:p>
            <a:pPr algn="just"/>
            <a:r>
              <a:rPr lang="en-029" sz="3300" dirty="0" smtClean="0">
                <a:latin typeface="Arial Rounded MT Bold" pitchFamily="34" charset="0"/>
              </a:rPr>
              <a:t>This </a:t>
            </a:r>
            <a:r>
              <a:rPr lang="en-029" sz="3300" dirty="0">
                <a:latin typeface="Arial Rounded MT Bold" pitchFamily="34" charset="0"/>
              </a:rPr>
              <a:t>approach to policy is not strictly consistent with trade restrictive approaches to support for the copyright sector. </a:t>
            </a:r>
            <a:endParaRPr lang="en-029" sz="3300" dirty="0" smtClean="0">
              <a:latin typeface="Arial Rounded MT Bold" pitchFamily="34" charset="0"/>
            </a:endParaRPr>
          </a:p>
        </p:txBody>
      </p:sp>
      <p:sp>
        <p:nvSpPr>
          <p:cNvPr id="3" name="Title 2"/>
          <p:cNvSpPr>
            <a:spLocks noGrp="1"/>
          </p:cNvSpPr>
          <p:nvPr>
            <p:ph type="title"/>
          </p:nvPr>
        </p:nvSpPr>
        <p:spPr/>
        <p:txBody>
          <a:bodyPr/>
          <a:lstStyle/>
          <a:p>
            <a:r>
              <a:rPr lang="en-US" dirty="0" smtClean="0"/>
              <a:t>Policy implications</a:t>
            </a:r>
            <a:endParaRPr lang="en-US" dirty="0"/>
          </a:p>
        </p:txBody>
      </p:sp>
    </p:spTree>
    <p:extLst>
      <p:ext uri="{BB962C8B-B14F-4D97-AF65-F5344CB8AC3E}">
        <p14:creationId xmlns:p14="http://schemas.microsoft.com/office/powerpoint/2010/main" xmlns="" val="384088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Scale>
                                      <p:cBhvr>
                                        <p:cTn id="14" dur="1000" decel="50000" fill="hold">
                                          <p:stCondLst>
                                            <p:cond delay="0"/>
                                          </p:stCondLst>
                                        </p:cTn>
                                        <p:tgtEl>
                                          <p:spTgt spid="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
                                            <p:txEl>
                                              <p:pRg st="1" end="1"/>
                                            </p:txEl>
                                          </p:spTgt>
                                        </p:tgtEl>
                                        <p:attrNameLst>
                                          <p:attrName>ppt_x</p:attrName>
                                          <p:attrName>ppt_y</p:attrName>
                                        </p:attrNameLst>
                                      </p:cBhvr>
                                    </p:animMotion>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Scale>
                                      <p:cBhvr>
                                        <p:cTn id="21" dur="1000" decel="50000" fill="hold">
                                          <p:stCondLst>
                                            <p:cond delay="0"/>
                                          </p:stCondLst>
                                        </p:cTn>
                                        <p:tgtEl>
                                          <p:spTgt spid="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
                                            <p:txEl>
                                              <p:pRg st="2" end="2"/>
                                            </p:txEl>
                                          </p:spTgt>
                                        </p:tgtEl>
                                        <p:attrNameLst>
                                          <p:attrName>ppt_x</p:attrName>
                                          <p:attrName>ppt_y</p:attrName>
                                        </p:attrNameLst>
                                      </p:cBhvr>
                                    </p:animMotion>
                                    <p:animEffect transition="in" filter="fade">
                                      <p:cBhvr>
                                        <p:cTn id="23" dur="10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Scale>
                                      <p:cBhvr>
                                        <p:cTn id="28" dur="1000" decel="50000" fill="hold">
                                          <p:stCondLst>
                                            <p:cond delay="0"/>
                                          </p:stCondLst>
                                        </p:cTn>
                                        <p:tgtEl>
                                          <p:spTgt spid="2">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2">
                                            <p:txEl>
                                              <p:pRg st="3" end="3"/>
                                            </p:txEl>
                                          </p:spTgt>
                                        </p:tgtEl>
                                        <p:attrNameLst>
                                          <p:attrName>ppt_x</p:attrName>
                                          <p:attrName>ppt_y</p:attrName>
                                        </p:attrNameLst>
                                      </p:cBhvr>
                                    </p:animMotion>
                                    <p:animEffect transition="in" filter="fade">
                                      <p:cBhvr>
                                        <p:cTn id="30" dur="10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Scale>
                                      <p:cBhvr>
                                        <p:cTn id="35" dur="1000" decel="50000" fill="hold">
                                          <p:stCondLst>
                                            <p:cond delay="0"/>
                                          </p:stCondLst>
                                        </p:cTn>
                                        <p:tgtEl>
                                          <p:spTgt spid="2">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2">
                                            <p:txEl>
                                              <p:pRg st="4" end="4"/>
                                            </p:txEl>
                                          </p:spTgt>
                                        </p:tgtEl>
                                        <p:attrNameLst>
                                          <p:attrName>ppt_x</p:attrName>
                                          <p:attrName>ppt_y</p:attrName>
                                        </p:attrNameLst>
                                      </p:cBhvr>
                                    </p:animMotion>
                                    <p:animEffect transition="in" filter="fade">
                                      <p:cBhvr>
                                        <p:cTn id="37" dur="10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 calcmode="lin" valueType="num">
                                      <p:cBhvr>
                                        <p:cTn id="42"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2">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 calcmode="lin" valueType="num">
                                      <p:cBhvr>
                                        <p:cTn id="49"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pattFill prst="pct80">
          <a:fgClr>
            <a:schemeClr val="accent1"/>
          </a:fgClr>
          <a:bgClr>
            <a:schemeClr val="bg1"/>
          </a:bgClr>
        </a:patt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76400"/>
            <a:ext cx="8839199" cy="5029199"/>
          </a:xfrm>
        </p:spPr>
        <p:txBody>
          <a:bodyPr>
            <a:normAutofit fontScale="92500" lnSpcReduction="20000"/>
          </a:bodyPr>
          <a:lstStyle/>
          <a:p>
            <a:pPr algn="just"/>
            <a:r>
              <a:rPr lang="en-029" sz="3500" dirty="0" smtClean="0">
                <a:latin typeface="Arial Rounded MT Bold" pitchFamily="34" charset="0"/>
              </a:rPr>
              <a:t>Evidence suggests the </a:t>
            </a:r>
            <a:r>
              <a:rPr lang="en-029" sz="3500" dirty="0">
                <a:latin typeface="Arial Rounded MT Bold" pitchFamily="34" charset="0"/>
              </a:rPr>
              <a:t>copyright </a:t>
            </a:r>
            <a:r>
              <a:rPr lang="en-029" sz="3500" dirty="0" smtClean="0">
                <a:latin typeface="Arial Rounded MT Bold" pitchFamily="34" charset="0"/>
              </a:rPr>
              <a:t>sector </a:t>
            </a:r>
          </a:p>
          <a:p>
            <a:pPr lvl="2" algn="just"/>
            <a:r>
              <a:rPr lang="en-029" sz="3000" dirty="0" smtClean="0">
                <a:latin typeface="Arial Rounded MT Bold" pitchFamily="34" charset="0"/>
              </a:rPr>
              <a:t>Can thrive and grow in a competitive global environment, without trade restrictions. </a:t>
            </a:r>
          </a:p>
          <a:p>
            <a:pPr lvl="2" algn="just"/>
            <a:r>
              <a:rPr lang="en-029" sz="3000" dirty="0" smtClean="0">
                <a:latin typeface="Arial Rounded MT Bold" pitchFamily="34" charset="0"/>
              </a:rPr>
              <a:t>Should be supported in its efforts to take advantage </a:t>
            </a:r>
            <a:r>
              <a:rPr lang="en-029" sz="3000" dirty="0">
                <a:latin typeface="Arial Rounded MT Bold" pitchFamily="34" charset="0"/>
              </a:rPr>
              <a:t>of the expanded access to a global market in the relatively free trading context. </a:t>
            </a:r>
          </a:p>
          <a:p>
            <a:pPr lvl="2" algn="just"/>
            <a:r>
              <a:rPr lang="en-029" sz="3000" dirty="0" smtClean="0">
                <a:latin typeface="Arial Rounded MT Bold" pitchFamily="34" charset="0"/>
              </a:rPr>
              <a:t>Should be supported in its efforts to grows </a:t>
            </a:r>
            <a:r>
              <a:rPr lang="en-029" sz="3000" dirty="0">
                <a:latin typeface="Arial Rounded MT Bold" pitchFamily="34" charset="0"/>
              </a:rPr>
              <a:t>domestic </a:t>
            </a:r>
            <a:r>
              <a:rPr lang="en-029" sz="3000" dirty="0" smtClean="0">
                <a:latin typeface="Arial Rounded MT Bold" pitchFamily="34" charset="0"/>
              </a:rPr>
              <a:t>capital, especially for export.</a:t>
            </a:r>
            <a:endParaRPr lang="en-US" sz="3000" dirty="0">
              <a:latin typeface="Arial Rounded MT Bold" pitchFamily="34" charset="0"/>
            </a:endParaRPr>
          </a:p>
          <a:p>
            <a:pPr algn="just"/>
            <a:endParaRPr lang="en-US" sz="1200" dirty="0" smtClean="0">
              <a:latin typeface="Arial Rounded MT Bold" pitchFamily="34" charset="0"/>
            </a:endParaRPr>
          </a:p>
        </p:txBody>
      </p:sp>
      <p:sp>
        <p:nvSpPr>
          <p:cNvPr id="3" name="Title 2"/>
          <p:cNvSpPr>
            <a:spLocks noGrp="1"/>
          </p:cNvSpPr>
          <p:nvPr>
            <p:ph type="title"/>
          </p:nvPr>
        </p:nvSpPr>
        <p:spPr/>
        <p:txBody>
          <a:bodyPr/>
          <a:lstStyle/>
          <a:p>
            <a:r>
              <a:rPr lang="en-US" dirty="0" smtClean="0"/>
              <a:t>Policy Cont’d</a:t>
            </a:r>
            <a:endParaRPr lang="en-US" dirty="0"/>
          </a:p>
        </p:txBody>
      </p:sp>
    </p:spTree>
    <p:extLst>
      <p:ext uri="{BB962C8B-B14F-4D97-AF65-F5344CB8AC3E}">
        <p14:creationId xmlns:p14="http://schemas.microsoft.com/office/powerpoint/2010/main" xmlns="" val="251271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Scale>
                                      <p:cBhvr>
                                        <p:cTn id="14" dur="1000" decel="50000" fill="hold">
                                          <p:stCondLst>
                                            <p:cond delay="0"/>
                                          </p:stCondLst>
                                        </p:cTn>
                                        <p:tgtEl>
                                          <p:spTgt spid="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
                                            <p:txEl>
                                              <p:pRg st="1" end="1"/>
                                            </p:txEl>
                                          </p:spTgt>
                                        </p:tgtEl>
                                        <p:attrNameLst>
                                          <p:attrName>ppt_x</p:attrName>
                                          <p:attrName>ppt_y</p:attrName>
                                        </p:attrNameLst>
                                      </p:cBhvr>
                                    </p:animMotion>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Scale>
                                      <p:cBhvr>
                                        <p:cTn id="21" dur="1000" decel="50000" fill="hold">
                                          <p:stCondLst>
                                            <p:cond delay="0"/>
                                          </p:stCondLst>
                                        </p:cTn>
                                        <p:tgtEl>
                                          <p:spTgt spid="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
                                            <p:txEl>
                                              <p:pRg st="2" end="2"/>
                                            </p:txEl>
                                          </p:spTgt>
                                        </p:tgtEl>
                                        <p:attrNameLst>
                                          <p:attrName>ppt_x</p:attrName>
                                          <p:attrName>ppt_y</p:attrName>
                                        </p:attrNameLst>
                                      </p:cBhvr>
                                    </p:animMotion>
                                    <p:animEffect transition="in" filter="fade">
                                      <p:cBhvr>
                                        <p:cTn id="23" dur="10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Scale>
                                      <p:cBhvr>
                                        <p:cTn id="28" dur="1000" decel="50000" fill="hold">
                                          <p:stCondLst>
                                            <p:cond delay="0"/>
                                          </p:stCondLst>
                                        </p:cTn>
                                        <p:tgtEl>
                                          <p:spTgt spid="2">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2">
                                            <p:txEl>
                                              <p:pRg st="3" end="3"/>
                                            </p:txEl>
                                          </p:spTgt>
                                        </p:tgtEl>
                                        <p:attrNameLst>
                                          <p:attrName>ppt_x</p:attrName>
                                          <p:attrName>ppt_y</p:attrName>
                                        </p:attrNameLst>
                                      </p:cBhvr>
                                    </p:animMotion>
                                    <p:animEffect transition="in" filter="fade">
                                      <p:cBhvr>
                                        <p:cTn id="30"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76400"/>
            <a:ext cx="8839199" cy="5029199"/>
          </a:xfrm>
        </p:spPr>
        <p:txBody>
          <a:bodyPr>
            <a:normAutofit/>
          </a:bodyPr>
          <a:lstStyle/>
          <a:p>
            <a:pPr algn="just"/>
            <a:r>
              <a:rPr lang="en-029" dirty="0" smtClean="0">
                <a:latin typeface="Arial Rounded MT Bold" pitchFamily="34" charset="0"/>
              </a:rPr>
              <a:t>The nonlinearities – quadratics - in the estimated model suggest that there are multiple solutions</a:t>
            </a:r>
          </a:p>
          <a:p>
            <a:pPr lvl="1" algn="just"/>
            <a:r>
              <a:rPr lang="en-029" dirty="0" smtClean="0">
                <a:latin typeface="Arial Rounded MT Bold" pitchFamily="34" charset="0"/>
              </a:rPr>
              <a:t>Implies that a </a:t>
            </a:r>
            <a:r>
              <a:rPr lang="en-029" dirty="0">
                <a:latin typeface="Arial Rounded MT Bold" pitchFamily="34" charset="0"/>
              </a:rPr>
              <a:t>strong push to </a:t>
            </a:r>
            <a:r>
              <a:rPr lang="en-029" b="1" u="sng" dirty="0">
                <a:latin typeface="Arial Rounded MT Bold" pitchFamily="34" charset="0"/>
              </a:rPr>
              <a:t>good governance</a:t>
            </a:r>
            <a:r>
              <a:rPr lang="en-029" dirty="0">
                <a:latin typeface="Arial Rounded MT Bold" pitchFamily="34" charset="0"/>
              </a:rPr>
              <a:t> is a necessary component of the policies required to take advantage of the potential of the copyright sector. </a:t>
            </a:r>
            <a:endParaRPr lang="en-029" dirty="0" smtClean="0">
              <a:latin typeface="Arial Rounded MT Bold" pitchFamily="34" charset="0"/>
            </a:endParaRPr>
          </a:p>
          <a:p>
            <a:pPr algn="just"/>
            <a:endParaRPr lang="en-029" dirty="0">
              <a:latin typeface="Arial Rounded MT Bold" pitchFamily="34" charset="0"/>
            </a:endParaRPr>
          </a:p>
          <a:p>
            <a:pPr algn="just"/>
            <a:r>
              <a:rPr lang="en-029" dirty="0" smtClean="0">
                <a:latin typeface="Arial Rounded MT Bold" pitchFamily="34" charset="0"/>
              </a:rPr>
              <a:t>In addition, the copyright </a:t>
            </a:r>
            <a:r>
              <a:rPr lang="en-029" dirty="0">
                <a:latin typeface="Arial Rounded MT Bold" pitchFamily="34" charset="0"/>
              </a:rPr>
              <a:t>industries are themselves democratizing industries, in that a large segment of the industry wields substantial public education power. </a:t>
            </a:r>
            <a:endParaRPr lang="en-029" dirty="0" smtClean="0">
              <a:latin typeface="Arial Rounded MT Bold" pitchFamily="34" charset="0"/>
            </a:endParaRPr>
          </a:p>
          <a:p>
            <a:pPr algn="just"/>
            <a:endParaRPr lang="en-029" dirty="0">
              <a:latin typeface="Arial Rounded MT Bold" pitchFamily="34" charset="0"/>
            </a:endParaRPr>
          </a:p>
          <a:p>
            <a:pPr algn="just"/>
            <a:r>
              <a:rPr lang="en-029" dirty="0" smtClean="0">
                <a:latin typeface="Arial Rounded MT Bold" pitchFamily="34" charset="0"/>
              </a:rPr>
              <a:t>This suggests that the </a:t>
            </a:r>
            <a:r>
              <a:rPr lang="en-029" dirty="0">
                <a:latin typeface="Arial Rounded MT Bold" pitchFamily="34" charset="0"/>
              </a:rPr>
              <a:t>single largest </a:t>
            </a:r>
            <a:r>
              <a:rPr lang="en-029" dirty="0" smtClean="0">
                <a:latin typeface="Arial Rounded MT Bold" pitchFamily="34" charset="0"/>
              </a:rPr>
              <a:t>domestic capital development </a:t>
            </a:r>
            <a:r>
              <a:rPr lang="en-029" dirty="0">
                <a:latin typeface="Arial Rounded MT Bold" pitchFamily="34" charset="0"/>
              </a:rPr>
              <a:t>project needed </a:t>
            </a:r>
            <a:r>
              <a:rPr lang="en-029" dirty="0" smtClean="0">
                <a:latin typeface="Arial Rounded MT Bold" pitchFamily="34" charset="0"/>
              </a:rPr>
              <a:t>is </a:t>
            </a:r>
            <a:r>
              <a:rPr lang="en-029" dirty="0">
                <a:latin typeface="Arial Rounded MT Bold" pitchFamily="34" charset="0"/>
              </a:rPr>
              <a:t>one that develops systems of governance that promote reliance on the will of the people. </a:t>
            </a:r>
            <a:endParaRPr lang="en-US" dirty="0">
              <a:latin typeface="Arial Rounded MT Bold" pitchFamily="34" charset="0"/>
            </a:endParaRPr>
          </a:p>
          <a:p>
            <a:endParaRPr lang="en-US" dirty="0"/>
          </a:p>
        </p:txBody>
      </p:sp>
      <p:sp>
        <p:nvSpPr>
          <p:cNvPr id="3" name="Title 2"/>
          <p:cNvSpPr>
            <a:spLocks noGrp="1"/>
          </p:cNvSpPr>
          <p:nvPr>
            <p:ph type="title"/>
          </p:nvPr>
        </p:nvSpPr>
        <p:spPr/>
        <p:txBody>
          <a:bodyPr/>
          <a:lstStyle/>
          <a:p>
            <a:r>
              <a:rPr lang="en-US" sz="4800" dirty="0" smtClean="0">
                <a:solidFill>
                  <a:srgbClr val="92D050"/>
                </a:solidFill>
                <a:latin typeface="Arial Rounded MT Bold" pitchFamily="34" charset="0"/>
              </a:rPr>
              <a:t>Policy Final</a:t>
            </a:r>
            <a:endParaRPr lang="en-US" sz="4800" dirty="0">
              <a:solidFill>
                <a:srgbClr val="92D050"/>
              </a:solidFill>
              <a:latin typeface="Arial Rounded MT Bold" pitchFamily="34" charset="0"/>
            </a:endParaRPr>
          </a:p>
        </p:txBody>
      </p:sp>
    </p:spTree>
    <p:extLst>
      <p:ext uri="{BB962C8B-B14F-4D97-AF65-F5344CB8AC3E}">
        <p14:creationId xmlns:p14="http://schemas.microsoft.com/office/powerpoint/2010/main" xmlns="" val="1941873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Scale>
                                      <p:cBhvr>
                                        <p:cTn id="14" dur="1000" decel="50000" fill="hold">
                                          <p:stCondLst>
                                            <p:cond delay="0"/>
                                          </p:stCondLst>
                                        </p:cTn>
                                        <p:tgtEl>
                                          <p:spTgt spid="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
                                            <p:txEl>
                                              <p:pRg st="1" end="1"/>
                                            </p:txEl>
                                          </p:spTgt>
                                        </p:tgtEl>
                                        <p:attrNameLst>
                                          <p:attrName>ppt_x</p:attrName>
                                          <p:attrName>ppt_y</p:attrName>
                                        </p:attrNameLst>
                                      </p:cBhvr>
                                    </p:animMotion>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2">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 calcmode="lin" valueType="num">
                                      <p:cBhvr>
                                        <p:cTn id="28"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17000">
              <a:srgbClr val="FFC000"/>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304800" y="1905000"/>
            <a:ext cx="8381260" cy="3657600"/>
          </a:xfrm>
        </p:spPr>
        <p:txBody>
          <a:bodyPr/>
          <a:lstStyle/>
          <a:p>
            <a:r>
              <a:rPr lang="en-US" sz="8800" b="1" dirty="0" smtClean="0">
                <a:solidFill>
                  <a:schemeClr val="tx1"/>
                </a:solidFill>
                <a:effectLst>
                  <a:outerShdw blurRad="38100" dist="38100" dir="2700000" algn="tl">
                    <a:srgbClr val="000000">
                      <a:alpha val="43137"/>
                    </a:srgbClr>
                  </a:outerShdw>
                </a:effectLst>
              </a:rPr>
              <a:t>THANK YOU</a:t>
            </a:r>
            <a:endParaRPr lang="en-US" sz="88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14858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500" accel="50000" decel="50000" autoRev="1" fill="hold">
                                          <p:stCondLst>
                                            <p:cond delay="0"/>
                                          </p:stCondLst>
                                        </p:cTn>
                                        <p:tgtEl>
                                          <p:spTgt spid="3"/>
                                        </p:tgtEl>
                                        <p:attrNameLst>
                                          <p:attrName>ppt_x</p:attrName>
                                          <p:attrName>ppt_y</p:attrName>
                                        </p:attrNameLst>
                                      </p:cBhvr>
                                    </p:animMotion>
                                    <p:animRot by="1500000">
                                      <p:cBhvr>
                                        <p:cTn id="7" dur="250" fill="hold">
                                          <p:stCondLst>
                                            <p:cond delay="0"/>
                                          </p:stCondLst>
                                        </p:cTn>
                                        <p:tgtEl>
                                          <p:spTgt spid="3"/>
                                        </p:tgtEl>
                                        <p:attrNameLst>
                                          <p:attrName>r</p:attrName>
                                        </p:attrNameLst>
                                      </p:cBhvr>
                                    </p:animRot>
                                    <p:animRot by="-1500000">
                                      <p:cBhvr>
                                        <p:cTn id="8" dur="250" fill="hold">
                                          <p:stCondLst>
                                            <p:cond delay="250"/>
                                          </p:stCondLst>
                                        </p:cTn>
                                        <p:tgtEl>
                                          <p:spTgt spid="3"/>
                                        </p:tgtEl>
                                        <p:attrNameLst>
                                          <p:attrName>r</p:attrName>
                                        </p:attrNameLst>
                                      </p:cBhvr>
                                    </p:animRot>
                                    <p:animRot by="-1500000">
                                      <p:cBhvr>
                                        <p:cTn id="9" dur="250" fill="hold">
                                          <p:stCondLst>
                                            <p:cond delay="500"/>
                                          </p:stCondLst>
                                        </p:cTn>
                                        <p:tgtEl>
                                          <p:spTgt spid="3"/>
                                        </p:tgtEl>
                                        <p:attrNameLst>
                                          <p:attrName>r</p:attrName>
                                        </p:attrNameLst>
                                      </p:cBhvr>
                                    </p:animRot>
                                    <p:animRot by="1500000">
                                      <p:cBhvr>
                                        <p:cTn id="10" dur="250" fill="hold">
                                          <p:stCondLst>
                                            <p:cond delay="75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057400"/>
            <a:ext cx="8407893" cy="4648200"/>
          </a:xfrm>
        </p:spPr>
        <p:txBody>
          <a:bodyPr>
            <a:normAutofit fontScale="85000" lnSpcReduction="10000"/>
          </a:bodyPr>
          <a:lstStyle/>
          <a:p>
            <a:r>
              <a:rPr lang="en-US" sz="2800" dirty="0" smtClean="0"/>
              <a:t>WIPO has engineered a number of studies of the copyright-based  industries around the world.</a:t>
            </a:r>
          </a:p>
          <a:p>
            <a:r>
              <a:rPr lang="en-US" sz="2800" dirty="0" smtClean="0"/>
              <a:t>They all seek to determine the share of GDP, employment and trade in the participating country.</a:t>
            </a:r>
          </a:p>
          <a:p>
            <a:r>
              <a:rPr lang="en-US" sz="2800" dirty="0" smtClean="0"/>
              <a:t>This note:</a:t>
            </a:r>
          </a:p>
          <a:p>
            <a:pPr lvl="1"/>
            <a:r>
              <a:rPr lang="en-US" sz="2600" dirty="0" smtClean="0"/>
              <a:t>Explains the broad grouping of copyright industries used in measuring the contribution to development</a:t>
            </a:r>
          </a:p>
          <a:p>
            <a:pPr lvl="1"/>
            <a:r>
              <a:rPr lang="en-US" sz="2600" dirty="0" smtClean="0"/>
              <a:t>Reports some of the evidence for Caribbean countries</a:t>
            </a:r>
          </a:p>
          <a:p>
            <a:pPr lvl="1"/>
            <a:r>
              <a:rPr lang="en-US" sz="2600" dirty="0" smtClean="0"/>
              <a:t>Reports some of the benchmark data</a:t>
            </a:r>
          </a:p>
          <a:p>
            <a:pPr lvl="1"/>
            <a:r>
              <a:rPr lang="en-US" sz="2600" dirty="0" smtClean="0"/>
              <a:t>Explains </a:t>
            </a:r>
            <a:r>
              <a:rPr lang="en-US" sz="2600" b="1" dirty="0" smtClean="0"/>
              <a:t>why</a:t>
            </a:r>
            <a:r>
              <a:rPr lang="en-US" sz="2600" dirty="0" smtClean="0"/>
              <a:t> the data are important for an understanding of the contribution of the sector to development</a:t>
            </a:r>
          </a:p>
          <a:p>
            <a:endParaRPr lang="en-US" dirty="0"/>
          </a:p>
        </p:txBody>
      </p:sp>
      <p:sp>
        <p:nvSpPr>
          <p:cNvPr id="3" name="Title 2"/>
          <p:cNvSpPr>
            <a:spLocks noGrp="1"/>
          </p:cNvSpPr>
          <p:nvPr>
            <p:ph type="title"/>
          </p:nvPr>
        </p:nvSpPr>
        <p:spPr/>
        <p:txBody>
          <a:bodyPr/>
          <a:lstStyle/>
          <a:p>
            <a:r>
              <a:rPr lang="en-US" dirty="0" smtClean="0"/>
              <a:t>What is Covered</a:t>
            </a:r>
            <a:endParaRPr lang="en-US" dirty="0"/>
          </a:p>
        </p:txBody>
      </p:sp>
    </p:spTree>
    <p:extLst>
      <p:ext uri="{BB962C8B-B14F-4D97-AF65-F5344CB8AC3E}">
        <p14:creationId xmlns:p14="http://schemas.microsoft.com/office/powerpoint/2010/main" xmlns="" val="2708230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Scale>
                                      <p:cBhvr>
                                        <p:cTn id="35" dur="1000" decel="50000" fill="hold">
                                          <p:stCondLst>
                                            <p:cond delay="0"/>
                                          </p:stCondLst>
                                        </p:cTn>
                                        <p:tgtEl>
                                          <p:spTgt spid="2">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2">
                                            <p:txEl>
                                              <p:pRg st="4" end="4"/>
                                            </p:txEl>
                                          </p:spTgt>
                                        </p:tgtEl>
                                        <p:attrNameLst>
                                          <p:attrName>ppt_x</p:attrName>
                                          <p:attrName>ppt_y</p:attrName>
                                        </p:attrNameLst>
                                      </p:cBhvr>
                                    </p:animMotion>
                                    <p:animEffect transition="in" filter="fade">
                                      <p:cBhvr>
                                        <p:cTn id="37" dur="10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Scale>
                                      <p:cBhvr>
                                        <p:cTn id="42" dur="1000" decel="50000" fill="hold">
                                          <p:stCondLst>
                                            <p:cond delay="0"/>
                                          </p:stCondLst>
                                        </p:cTn>
                                        <p:tgtEl>
                                          <p:spTgt spid="2">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2">
                                            <p:txEl>
                                              <p:pRg st="5" end="5"/>
                                            </p:txEl>
                                          </p:spTgt>
                                        </p:tgtEl>
                                        <p:attrNameLst>
                                          <p:attrName>ppt_x</p:attrName>
                                          <p:attrName>ppt_y</p:attrName>
                                        </p:attrNameLst>
                                      </p:cBhvr>
                                    </p:animMotion>
                                    <p:animEffect transition="in" filter="fade">
                                      <p:cBhvr>
                                        <p:cTn id="44" dur="1000"/>
                                        <p:tgtEl>
                                          <p:spTgt spid="2">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Scale>
                                      <p:cBhvr>
                                        <p:cTn id="49" dur="1000" decel="50000" fill="hold">
                                          <p:stCondLst>
                                            <p:cond delay="0"/>
                                          </p:stCondLst>
                                        </p:cTn>
                                        <p:tgtEl>
                                          <p:spTgt spid="2">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2">
                                            <p:txEl>
                                              <p:pRg st="6" end="6"/>
                                            </p:txEl>
                                          </p:spTgt>
                                        </p:tgtEl>
                                        <p:attrNameLst>
                                          <p:attrName>ppt_x</p:attrName>
                                          <p:attrName>ppt_y</p:attrName>
                                        </p:attrNameLst>
                                      </p:cBhvr>
                                    </p:animMotion>
                                    <p:animEffect transition="in" filter="fade">
                                      <p:cBhvr>
                                        <p:cTn id="51"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905000"/>
            <a:ext cx="8407893" cy="4800600"/>
          </a:xfrm>
        </p:spPr>
        <p:txBody>
          <a:bodyPr>
            <a:normAutofit/>
          </a:bodyPr>
          <a:lstStyle/>
          <a:p>
            <a:pPr marL="879475" lvl="1" indent="-381000" algn="just">
              <a:buFont typeface="Wingdings" pitchFamily="2" charset="2"/>
              <a:buAutoNum type="arabicPeriod"/>
            </a:pPr>
            <a:r>
              <a:rPr lang="en-US" sz="2000" b="1" dirty="0" smtClean="0">
                <a:effectLst>
                  <a:outerShdw blurRad="38100" dist="38100" dir="2700000" algn="tl">
                    <a:srgbClr val="000000">
                      <a:alpha val="43137"/>
                    </a:srgbClr>
                  </a:outerShdw>
                </a:effectLst>
              </a:rPr>
              <a:t>Core Copyright Industries</a:t>
            </a:r>
            <a:r>
              <a:rPr lang="en-US" sz="2000" b="1" dirty="0" smtClean="0"/>
              <a:t>, </a:t>
            </a:r>
            <a:r>
              <a:rPr lang="en-US" sz="2000" dirty="0" smtClean="0"/>
              <a:t>which exist to create, produce, and/or distribute copyright materials. Creation and production include performance, broadcasting, communication and exhibition. These include </a:t>
            </a:r>
            <a:endParaRPr lang="en-GB" sz="2000" dirty="0" smtClean="0"/>
          </a:p>
          <a:p>
            <a:pPr marL="1257300" lvl="2" indent="-342900">
              <a:buFont typeface="Wingdings 2" pitchFamily="18" charset="2"/>
              <a:buAutoNum type="alphaLcPeriod"/>
            </a:pPr>
            <a:r>
              <a:rPr lang="en-US" sz="2000" i="1" dirty="0" smtClean="0"/>
              <a:t>Press and literature.</a:t>
            </a:r>
            <a:endParaRPr lang="en-US" sz="2000" dirty="0" smtClean="0"/>
          </a:p>
          <a:p>
            <a:pPr marL="1257300" lvl="2" indent="-342900">
              <a:buFont typeface="Wingdings 2" pitchFamily="18" charset="2"/>
              <a:buAutoNum type="alphaLcPeriod"/>
            </a:pPr>
            <a:r>
              <a:rPr lang="en-US" sz="2000" i="1" dirty="0" smtClean="0"/>
              <a:t>Music, theatrical productions, opera</a:t>
            </a:r>
            <a:r>
              <a:rPr lang="en-US" sz="2000" dirty="0" smtClean="0"/>
              <a:t>.</a:t>
            </a:r>
          </a:p>
          <a:p>
            <a:pPr marL="1257300" lvl="2" indent="-342900">
              <a:buFont typeface="Wingdings 2" pitchFamily="18" charset="2"/>
              <a:buAutoNum type="alphaLcPeriod"/>
            </a:pPr>
            <a:r>
              <a:rPr lang="en-US" sz="2000" i="1" dirty="0" smtClean="0"/>
              <a:t>Motion picture, video and sound</a:t>
            </a:r>
            <a:r>
              <a:rPr lang="en-US" sz="2000" dirty="0" smtClean="0"/>
              <a:t>.</a:t>
            </a:r>
          </a:p>
          <a:p>
            <a:pPr marL="1257300" lvl="2" indent="-342900">
              <a:buFont typeface="Wingdings 2" pitchFamily="18" charset="2"/>
              <a:buAutoNum type="alphaLcPeriod"/>
            </a:pPr>
            <a:r>
              <a:rPr lang="en-US" sz="2000" i="1" dirty="0" smtClean="0"/>
              <a:t>Radio and television</a:t>
            </a:r>
            <a:r>
              <a:rPr lang="en-US" sz="2000" dirty="0" smtClean="0"/>
              <a:t>.</a:t>
            </a:r>
          </a:p>
          <a:p>
            <a:pPr marL="1257300" lvl="2" indent="-342900">
              <a:buFont typeface="Wingdings 2" pitchFamily="18" charset="2"/>
              <a:buAutoNum type="alphaLcPeriod"/>
            </a:pPr>
            <a:r>
              <a:rPr lang="en-US" sz="2000" i="1" dirty="0" smtClean="0"/>
              <a:t>Photography, visual &amp; graphic arts, related professional &amp; technical services</a:t>
            </a:r>
            <a:endParaRPr lang="en-US" sz="2000" dirty="0" smtClean="0"/>
          </a:p>
          <a:p>
            <a:pPr marL="1257300" lvl="2" indent="-342900">
              <a:buFont typeface="Wingdings 2" pitchFamily="18" charset="2"/>
              <a:buAutoNum type="alphaLcPeriod"/>
            </a:pPr>
            <a:r>
              <a:rPr lang="en-US" sz="2000" i="1" dirty="0" smtClean="0"/>
              <a:t>Software, databases and new media</a:t>
            </a:r>
            <a:r>
              <a:rPr lang="en-US" sz="2000" dirty="0" smtClean="0"/>
              <a:t>.</a:t>
            </a:r>
          </a:p>
          <a:p>
            <a:pPr marL="1257300" lvl="2" indent="-342900">
              <a:buFont typeface="Wingdings 2" pitchFamily="18" charset="2"/>
              <a:buAutoNum type="alphaLcPeriod"/>
            </a:pPr>
            <a:r>
              <a:rPr lang="en-US" sz="2000" i="1" dirty="0" smtClean="0"/>
              <a:t>Advertising services</a:t>
            </a:r>
            <a:r>
              <a:rPr lang="en-US" sz="2000" dirty="0" smtClean="0"/>
              <a:t>.</a:t>
            </a:r>
          </a:p>
          <a:p>
            <a:pPr marL="1257300" lvl="2" indent="-342900">
              <a:buFont typeface="Wingdings 2" pitchFamily="18" charset="2"/>
              <a:buAutoNum type="alphaLcPeriod"/>
            </a:pPr>
            <a:r>
              <a:rPr lang="en-US" sz="2000" i="1" dirty="0" smtClean="0"/>
              <a:t>Copyright collective management societies</a:t>
            </a:r>
            <a:r>
              <a:rPr lang="en-US" sz="2000" dirty="0" smtClean="0"/>
              <a:t>.</a:t>
            </a:r>
            <a:endParaRPr lang="en-GB" sz="2000" dirty="0" smtClean="0"/>
          </a:p>
        </p:txBody>
      </p:sp>
      <p:sp>
        <p:nvSpPr>
          <p:cNvPr id="3" name="Title 2"/>
          <p:cNvSpPr>
            <a:spLocks noGrp="1"/>
          </p:cNvSpPr>
          <p:nvPr>
            <p:ph type="title"/>
          </p:nvPr>
        </p:nvSpPr>
        <p:spPr/>
        <p:txBody>
          <a:bodyPr/>
          <a:lstStyle/>
          <a:p>
            <a:r>
              <a:rPr lang="en-US" dirty="0" smtClean="0"/>
              <a:t>Main groups of copyright industries</a:t>
            </a:r>
            <a:endParaRPr lang="en-US" dirty="0"/>
          </a:p>
        </p:txBody>
      </p:sp>
    </p:spTree>
    <p:extLst>
      <p:ext uri="{BB962C8B-B14F-4D97-AF65-F5344CB8AC3E}">
        <p14:creationId xmlns:p14="http://schemas.microsoft.com/office/powerpoint/2010/main" xmlns="" val="2708230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p:cTn id="3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 calcmode="lin" valueType="num">
                                      <p:cBhvr>
                                        <p:cTn id="42"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2">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p:cTn id="49"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2">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 calcmode="lin" valueType="num">
                                      <p:cBhvr>
                                        <p:cTn id="56"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2">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 calcmode="lin" valueType="num">
                                      <p:cBhvr>
                                        <p:cTn id="63"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64"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65"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905000"/>
            <a:ext cx="8560293" cy="4800600"/>
          </a:xfrm>
        </p:spPr>
        <p:txBody>
          <a:bodyPr>
            <a:noAutofit/>
          </a:bodyPr>
          <a:lstStyle/>
          <a:p>
            <a:pPr marL="747713" lvl="1" indent="-381000" algn="just">
              <a:buFont typeface="Wingdings" pitchFamily="2" charset="2"/>
              <a:buAutoNum type="arabicPeriod" startAt="2"/>
            </a:pPr>
            <a:r>
              <a:rPr lang="en-US" sz="2200" b="1" dirty="0" smtClean="0">
                <a:effectLst>
                  <a:outerShdw blurRad="38100" dist="38100" dir="2700000" algn="tl">
                    <a:srgbClr val="000000">
                      <a:alpha val="43137"/>
                    </a:srgbClr>
                  </a:outerShdw>
                </a:effectLst>
              </a:rPr>
              <a:t>Interdependent Copyright Industries</a:t>
            </a:r>
            <a:r>
              <a:rPr lang="en-US" sz="2200" b="1" dirty="0" smtClean="0"/>
              <a:t>,</a:t>
            </a:r>
            <a:r>
              <a:rPr lang="en-US" sz="2200" dirty="0" smtClean="0"/>
              <a:t> which are engaged in production, manufacture and sale of equipment whose function is to facilitate the copyright activities. These include TV sets, radios, DVD players, electronic game consoles, computers, musical instruments, photographic instruments, blank recording material, and paper.</a:t>
            </a:r>
          </a:p>
          <a:p>
            <a:pPr marL="747713" lvl="1" indent="-381000" algn="just">
              <a:buFont typeface="Wingdings" pitchFamily="2" charset="2"/>
              <a:buAutoNum type="arabicPeriod" startAt="2"/>
            </a:pPr>
            <a:endParaRPr lang="en-US" sz="2200" b="1" dirty="0" smtClean="0"/>
          </a:p>
          <a:p>
            <a:pPr marL="747713" lvl="1" indent="-381000" algn="just">
              <a:buFont typeface="Wingdings" pitchFamily="2" charset="2"/>
              <a:buAutoNum type="arabicPeriod" startAt="2"/>
            </a:pPr>
            <a:r>
              <a:rPr lang="en-US" sz="2200" b="1" dirty="0" smtClean="0">
                <a:effectLst>
                  <a:outerShdw blurRad="38100" dist="38100" dir="2700000" algn="tl">
                    <a:srgbClr val="000000">
                      <a:alpha val="43137"/>
                    </a:srgbClr>
                  </a:outerShdw>
                </a:effectLst>
              </a:rPr>
              <a:t>Partial Copyright Industries</a:t>
            </a:r>
            <a:r>
              <a:rPr lang="en-US" sz="2200" b="1" dirty="0" smtClean="0"/>
              <a:t>, </a:t>
            </a:r>
            <a:r>
              <a:rPr lang="en-US" sz="2200" dirty="0" smtClean="0"/>
              <a:t>whose main activities may not be copyright but include a significant component that is based on copyright as defined in (1). These include architecture, engineering and surveying, interior design, museums, and furniture design and jewelry and coins. </a:t>
            </a:r>
            <a:endParaRPr lang="en-US" sz="2200" b="1" dirty="0" smtClean="0"/>
          </a:p>
        </p:txBody>
      </p:sp>
      <p:sp>
        <p:nvSpPr>
          <p:cNvPr id="3" name="Title 2"/>
          <p:cNvSpPr>
            <a:spLocks noGrp="1"/>
          </p:cNvSpPr>
          <p:nvPr>
            <p:ph type="title"/>
          </p:nvPr>
        </p:nvSpPr>
        <p:spPr/>
        <p:txBody>
          <a:bodyPr/>
          <a:lstStyle/>
          <a:p>
            <a:r>
              <a:rPr lang="en-US" dirty="0" smtClean="0"/>
              <a:t>Main groups of copyright industries</a:t>
            </a:r>
            <a:endParaRPr lang="en-US" dirty="0"/>
          </a:p>
        </p:txBody>
      </p:sp>
    </p:spTree>
    <p:extLst>
      <p:ext uri="{BB962C8B-B14F-4D97-AF65-F5344CB8AC3E}">
        <p14:creationId xmlns:p14="http://schemas.microsoft.com/office/powerpoint/2010/main" xmlns="" val="2708230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905000"/>
            <a:ext cx="8560293" cy="4800600"/>
          </a:xfrm>
        </p:spPr>
        <p:txBody>
          <a:bodyPr>
            <a:normAutofit/>
          </a:bodyPr>
          <a:lstStyle/>
          <a:p>
            <a:pPr marL="747713" lvl="1" indent="-381000" algn="just">
              <a:buNone/>
            </a:pPr>
            <a:r>
              <a:rPr lang="en-US" sz="2400" b="1" dirty="0" smtClean="0"/>
              <a:t>4. </a:t>
            </a:r>
            <a:r>
              <a:rPr lang="en-US" sz="2400" b="1" dirty="0" smtClean="0">
                <a:effectLst>
                  <a:outerShdw blurRad="38100" dist="38100" dir="2700000" algn="tl">
                    <a:srgbClr val="000000">
                      <a:alpha val="43137"/>
                    </a:srgbClr>
                  </a:outerShdw>
                </a:effectLst>
              </a:rPr>
              <a:t>Non-dedicated</a:t>
            </a:r>
            <a:r>
              <a:rPr lang="en-US" sz="2400" dirty="0" smtClean="0">
                <a:effectLst>
                  <a:outerShdw blurRad="38100" dist="38100" dir="2700000" algn="tl">
                    <a:srgbClr val="000000">
                      <a:alpha val="43137"/>
                    </a:srgbClr>
                  </a:outerShdw>
                </a:effectLst>
              </a:rPr>
              <a:t> </a:t>
            </a:r>
            <a:r>
              <a:rPr lang="en-US" sz="2400" b="1" dirty="0" smtClean="0">
                <a:effectLst>
                  <a:outerShdw blurRad="38100" dist="38100" dir="2700000" algn="tl">
                    <a:srgbClr val="000000">
                      <a:alpha val="43137"/>
                    </a:srgbClr>
                  </a:outerShdw>
                </a:effectLst>
              </a:rPr>
              <a:t>Support Industries </a:t>
            </a:r>
            <a:r>
              <a:rPr lang="en-US" sz="2400" b="1" dirty="0" smtClean="0"/>
              <a:t>(not elsewhere counted)</a:t>
            </a:r>
            <a:r>
              <a:rPr lang="en-US" sz="2400" dirty="0" smtClean="0"/>
              <a:t>, which are the distribution industries that facilitate broadcasting, communication distribution or sales of copyright-based activity but which have not been classified in the core or partial copyright activities. These are intended to measure spillover effects of the Core, Interdependent and Partial Copyright Industries but are in themselves not normally thought of as copyright activities. The industries include general wholesale and retailing, general transportation, telephony and the Internet. </a:t>
            </a:r>
          </a:p>
        </p:txBody>
      </p:sp>
      <p:sp>
        <p:nvSpPr>
          <p:cNvPr id="3" name="Title 2"/>
          <p:cNvSpPr>
            <a:spLocks noGrp="1"/>
          </p:cNvSpPr>
          <p:nvPr>
            <p:ph type="title"/>
          </p:nvPr>
        </p:nvSpPr>
        <p:spPr/>
        <p:txBody>
          <a:bodyPr/>
          <a:lstStyle/>
          <a:p>
            <a:r>
              <a:rPr lang="en-US" dirty="0" smtClean="0"/>
              <a:t>Main groups of copyright industries</a:t>
            </a:r>
            <a:endParaRPr lang="en-US" dirty="0"/>
          </a:p>
        </p:txBody>
      </p:sp>
    </p:spTree>
    <p:extLst>
      <p:ext uri="{BB962C8B-B14F-4D97-AF65-F5344CB8AC3E}">
        <p14:creationId xmlns:p14="http://schemas.microsoft.com/office/powerpoint/2010/main" xmlns="" val="2708230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1600200"/>
            <a:ext cx="8839200" cy="5105400"/>
          </a:xfrm>
        </p:spPr>
        <p:txBody>
          <a:bodyPr>
            <a:normAutofit fontScale="85000" lnSpcReduction="20000"/>
          </a:bodyPr>
          <a:lstStyle/>
          <a:p>
            <a:pPr algn="just"/>
            <a:r>
              <a:rPr lang="en-029" sz="2400" dirty="0" smtClean="0">
                <a:solidFill>
                  <a:srgbClr val="00B0F0"/>
                </a:solidFill>
                <a:effectLst>
                  <a:outerShdw blurRad="38100" dist="38100" dir="2700000" algn="tl">
                    <a:srgbClr val="000000">
                      <a:alpha val="43137"/>
                    </a:srgbClr>
                  </a:outerShdw>
                </a:effectLst>
                <a:latin typeface="Arial Rounded MT Bold" pitchFamily="34" charset="0"/>
              </a:rPr>
              <a:t>Jamaica</a:t>
            </a:r>
            <a:r>
              <a:rPr lang="en-029" sz="2400" dirty="0" smtClean="0">
                <a:latin typeface="Arial Rounded MT Bold" pitchFamily="34" charset="0"/>
              </a:rPr>
              <a:t> – </a:t>
            </a:r>
            <a:r>
              <a:rPr lang="en-029" sz="2400" i="1" dirty="0" smtClean="0">
                <a:solidFill>
                  <a:srgbClr val="FF0000"/>
                </a:solidFill>
                <a:latin typeface="Arial Rounded MT Bold" pitchFamily="34" charset="0"/>
              </a:rPr>
              <a:t>estimates for Jamaica need to be updated!!!</a:t>
            </a:r>
            <a:endParaRPr lang="en-029" sz="2400" i="1" dirty="0" smtClean="0">
              <a:solidFill>
                <a:srgbClr val="FF0000"/>
              </a:solidFill>
              <a:latin typeface="Arial Rounded MT Bold" pitchFamily="34" charset="0"/>
            </a:endParaRPr>
          </a:p>
          <a:p>
            <a:pPr lvl="1" fontAlgn="t"/>
            <a:r>
              <a:rPr lang="en-TT" sz="2200" b="1" dirty="0" smtClean="0"/>
              <a:t>2005</a:t>
            </a:r>
            <a:endParaRPr lang="en-TT" sz="2200" dirty="0"/>
          </a:p>
          <a:p>
            <a:pPr lvl="1" fontAlgn="t"/>
            <a:r>
              <a:rPr lang="en-TT" sz="2200" b="1" dirty="0" smtClean="0"/>
              <a:t>4.8% of GDP</a:t>
            </a:r>
            <a:endParaRPr lang="en-TT" sz="2200" dirty="0"/>
          </a:p>
          <a:p>
            <a:pPr lvl="1" fontAlgn="t"/>
            <a:r>
              <a:rPr lang="en-TT" sz="2200" b="1" dirty="0" smtClean="0"/>
              <a:t>3.03% of </a:t>
            </a:r>
            <a:r>
              <a:rPr lang="en-TT" sz="2200" b="1" dirty="0" smtClean="0"/>
              <a:t>jobs</a:t>
            </a:r>
            <a:endParaRPr lang="en-TT" sz="2200" dirty="0"/>
          </a:p>
          <a:p>
            <a:pPr algn="just"/>
            <a:endParaRPr lang="en-029" sz="2400" dirty="0" smtClean="0">
              <a:latin typeface="Arial Rounded MT Bold" pitchFamily="34" charset="0"/>
            </a:endParaRPr>
          </a:p>
          <a:p>
            <a:pPr algn="just"/>
            <a:r>
              <a:rPr lang="en-029" sz="2400" b="1" dirty="0" smtClean="0">
                <a:solidFill>
                  <a:srgbClr val="00B0F0"/>
                </a:solidFill>
                <a:effectLst>
                  <a:outerShdw blurRad="38100" dist="38100" dir="2700000" algn="tl">
                    <a:srgbClr val="000000">
                      <a:alpha val="43137"/>
                    </a:srgbClr>
                  </a:outerShdw>
                </a:effectLst>
                <a:latin typeface="Arial Rounded MT Bold" pitchFamily="34" charset="0"/>
              </a:rPr>
              <a:t>Trinidad &amp; Tobago</a:t>
            </a:r>
            <a:r>
              <a:rPr lang="en-029" sz="2400" dirty="0" smtClean="0">
                <a:latin typeface="Arial Rounded MT Bold" pitchFamily="34" charset="0"/>
              </a:rPr>
              <a:t>, despite the overwhelming dominance of the petroleum industry</a:t>
            </a:r>
            <a:r>
              <a:rPr lang="en-029" sz="2400" dirty="0">
                <a:latin typeface="Arial Rounded MT Bold" pitchFamily="34" charset="0"/>
              </a:rPr>
              <a:t>, copyright-based industries </a:t>
            </a:r>
            <a:r>
              <a:rPr lang="en-029" sz="2400" dirty="0" smtClean="0">
                <a:latin typeface="Arial Rounded MT Bold" pitchFamily="34" charset="0"/>
              </a:rPr>
              <a:t>contributed: </a:t>
            </a:r>
          </a:p>
          <a:p>
            <a:pPr marL="45720" indent="0" algn="just">
              <a:buNone/>
            </a:pPr>
            <a:endParaRPr lang="en-029" sz="900" dirty="0" smtClean="0">
              <a:latin typeface="Arial Rounded MT Bold" pitchFamily="34" charset="0"/>
            </a:endParaRPr>
          </a:p>
          <a:p>
            <a:pPr marL="45720" indent="0" algn="just">
              <a:buNone/>
            </a:pPr>
            <a:endParaRPr lang="en-029" sz="100" dirty="0" smtClean="0">
              <a:latin typeface="Arial Rounded MT Bold" pitchFamily="34" charset="0"/>
            </a:endParaRPr>
          </a:p>
          <a:p>
            <a:pPr lvl="2" algn="just"/>
            <a:r>
              <a:rPr lang="en-029" sz="2000" dirty="0" smtClean="0">
                <a:latin typeface="Arial Rounded MT Bold" pitchFamily="34" charset="0"/>
              </a:rPr>
              <a:t> 2011</a:t>
            </a:r>
          </a:p>
          <a:p>
            <a:pPr lvl="3" algn="just"/>
            <a:r>
              <a:rPr lang="en-029" sz="1800" dirty="0" smtClean="0">
                <a:latin typeface="Arial Rounded MT Bold" pitchFamily="34" charset="0"/>
              </a:rPr>
              <a:t>4.8</a:t>
            </a:r>
            <a:r>
              <a:rPr lang="en-029" sz="1800" dirty="0">
                <a:latin typeface="Arial Rounded MT Bold" pitchFamily="34" charset="0"/>
              </a:rPr>
              <a:t>% </a:t>
            </a:r>
            <a:r>
              <a:rPr lang="en-029" sz="1800" dirty="0" smtClean="0">
                <a:latin typeface="Arial Rounded MT Bold" pitchFamily="34" charset="0"/>
              </a:rPr>
              <a:t>of </a:t>
            </a:r>
            <a:r>
              <a:rPr lang="en-029" sz="1800" dirty="0">
                <a:latin typeface="Arial Rounded MT Bold" pitchFamily="34" charset="0"/>
              </a:rPr>
              <a:t>GDP </a:t>
            </a:r>
            <a:endParaRPr lang="en-029" sz="1800" dirty="0" smtClean="0">
              <a:latin typeface="Arial Rounded MT Bold" pitchFamily="34" charset="0"/>
            </a:endParaRPr>
          </a:p>
          <a:p>
            <a:pPr lvl="3" algn="just"/>
            <a:r>
              <a:rPr lang="en-029" sz="1800" dirty="0" smtClean="0">
                <a:latin typeface="Arial Rounded MT Bold" pitchFamily="34" charset="0"/>
              </a:rPr>
              <a:t>5</a:t>
            </a:r>
            <a:r>
              <a:rPr lang="en-029" sz="1800" dirty="0">
                <a:latin typeface="Arial Rounded MT Bold" pitchFamily="34" charset="0"/>
              </a:rPr>
              <a:t>% </a:t>
            </a:r>
            <a:r>
              <a:rPr lang="en-029" sz="1800" dirty="0" smtClean="0">
                <a:latin typeface="Arial Rounded MT Bold" pitchFamily="34" charset="0"/>
              </a:rPr>
              <a:t>of jobs</a:t>
            </a:r>
          </a:p>
          <a:p>
            <a:pPr lvl="2" algn="just"/>
            <a:endParaRPr lang="en-029" sz="2000" dirty="0" smtClean="0">
              <a:latin typeface="Arial Rounded MT Bold" pitchFamily="34" charset="0"/>
            </a:endParaRPr>
          </a:p>
          <a:p>
            <a:pPr lvl="2" algn="just"/>
            <a:r>
              <a:rPr lang="en-029" sz="2000" dirty="0" smtClean="0">
                <a:latin typeface="Arial Rounded MT Bold" pitchFamily="34" charset="0"/>
              </a:rPr>
              <a:t>2007</a:t>
            </a:r>
          </a:p>
          <a:p>
            <a:pPr lvl="3" algn="just"/>
            <a:r>
              <a:rPr lang="en-029" sz="1800" dirty="0" smtClean="0">
                <a:latin typeface="Arial Rounded MT Bold" pitchFamily="34" charset="0"/>
              </a:rPr>
              <a:t>4% of GDP</a:t>
            </a:r>
          </a:p>
          <a:p>
            <a:pPr lvl="3" algn="just"/>
            <a:r>
              <a:rPr lang="en-029" sz="1800" dirty="0" smtClean="0">
                <a:latin typeface="Arial Rounded MT Bold" pitchFamily="34" charset="0"/>
              </a:rPr>
              <a:t>5.1% of jobs</a:t>
            </a:r>
            <a:endParaRPr lang="en-029" sz="1800" dirty="0">
              <a:latin typeface="Arial Rounded MT Bold" pitchFamily="34" charset="0"/>
            </a:endParaRPr>
          </a:p>
          <a:p>
            <a:pPr lvl="2" algn="just"/>
            <a:endParaRPr lang="en-029" sz="2000" dirty="0" smtClean="0">
              <a:latin typeface="Arial Rounded MT Bold" pitchFamily="34" charset="0"/>
            </a:endParaRPr>
          </a:p>
          <a:p>
            <a:pPr lvl="2" algn="just"/>
            <a:r>
              <a:rPr lang="en-029" sz="2000" dirty="0" smtClean="0">
                <a:latin typeface="Arial Rounded MT Bold" pitchFamily="34" charset="0"/>
              </a:rPr>
              <a:t>2000</a:t>
            </a:r>
          </a:p>
          <a:p>
            <a:pPr lvl="3" algn="just"/>
            <a:r>
              <a:rPr lang="en-029" sz="1800" dirty="0" smtClean="0">
                <a:latin typeface="Arial Rounded MT Bold" pitchFamily="34" charset="0"/>
              </a:rPr>
              <a:t>3.6</a:t>
            </a:r>
            <a:r>
              <a:rPr lang="en-029" sz="1800" dirty="0">
                <a:latin typeface="Arial Rounded MT Bold" pitchFamily="34" charset="0"/>
              </a:rPr>
              <a:t>% </a:t>
            </a:r>
            <a:r>
              <a:rPr lang="en-029" sz="1800" dirty="0" smtClean="0">
                <a:latin typeface="Arial Rounded MT Bold" pitchFamily="34" charset="0"/>
              </a:rPr>
              <a:t>of GDP</a:t>
            </a:r>
          </a:p>
          <a:p>
            <a:pPr lvl="3" algn="just"/>
            <a:r>
              <a:rPr lang="en-029" sz="1800" dirty="0" smtClean="0">
                <a:latin typeface="Arial Rounded MT Bold" pitchFamily="34" charset="0"/>
              </a:rPr>
              <a:t>3.9% of jobs </a:t>
            </a:r>
          </a:p>
        </p:txBody>
      </p:sp>
      <p:sp>
        <p:nvSpPr>
          <p:cNvPr id="3" name="Title 2"/>
          <p:cNvSpPr>
            <a:spLocks noGrp="1"/>
          </p:cNvSpPr>
          <p:nvPr>
            <p:ph type="title"/>
          </p:nvPr>
        </p:nvSpPr>
        <p:spPr/>
        <p:txBody>
          <a:bodyPr/>
          <a:lstStyle/>
          <a:p>
            <a:r>
              <a:rPr lang="en-US" dirty="0" smtClean="0"/>
              <a:t>Estimates Jamaica, T&amp;T</a:t>
            </a:r>
            <a:endParaRPr lang="en-US" dirty="0"/>
          </a:p>
        </p:txBody>
      </p:sp>
    </p:spTree>
    <p:extLst>
      <p:ext uri="{BB962C8B-B14F-4D97-AF65-F5344CB8AC3E}">
        <p14:creationId xmlns:p14="http://schemas.microsoft.com/office/powerpoint/2010/main" xmlns="" val="170602408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Scale>
                                      <p:cBhvr>
                                        <p:cTn id="14" dur="1000" decel="50000" fill="hold">
                                          <p:stCondLst>
                                            <p:cond delay="0"/>
                                          </p:stCondLst>
                                        </p:cTn>
                                        <p:tgtEl>
                                          <p:spTgt spid="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
                                            <p:txEl>
                                              <p:pRg st="1" end="1"/>
                                            </p:txEl>
                                          </p:spTgt>
                                        </p:tgtEl>
                                        <p:attrNameLst>
                                          <p:attrName>ppt_x</p:attrName>
                                          <p:attrName>ppt_y</p:attrName>
                                        </p:attrNameLst>
                                      </p:cBhvr>
                                    </p:animMotion>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Scale>
                                      <p:cBhvr>
                                        <p:cTn id="21" dur="1000" decel="50000" fill="hold">
                                          <p:stCondLst>
                                            <p:cond delay="0"/>
                                          </p:stCondLst>
                                        </p:cTn>
                                        <p:tgtEl>
                                          <p:spTgt spid="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
                                            <p:txEl>
                                              <p:pRg st="2" end="2"/>
                                            </p:txEl>
                                          </p:spTgt>
                                        </p:tgtEl>
                                        <p:attrNameLst>
                                          <p:attrName>ppt_x</p:attrName>
                                          <p:attrName>ppt_y</p:attrName>
                                        </p:attrNameLst>
                                      </p:cBhvr>
                                    </p:animMotion>
                                    <p:animEffect transition="in" filter="fade">
                                      <p:cBhvr>
                                        <p:cTn id="23" dur="10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Scale>
                                      <p:cBhvr>
                                        <p:cTn id="28" dur="1000" decel="50000" fill="hold">
                                          <p:stCondLst>
                                            <p:cond delay="0"/>
                                          </p:stCondLst>
                                        </p:cTn>
                                        <p:tgtEl>
                                          <p:spTgt spid="2">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2">
                                            <p:txEl>
                                              <p:pRg st="3" end="3"/>
                                            </p:txEl>
                                          </p:spTgt>
                                        </p:tgtEl>
                                        <p:attrNameLst>
                                          <p:attrName>ppt_x</p:attrName>
                                          <p:attrName>ppt_y</p:attrName>
                                        </p:attrNameLst>
                                      </p:cBhvr>
                                    </p:animMotion>
                                    <p:animEffect transition="in" filter="fade">
                                      <p:cBhvr>
                                        <p:cTn id="30" dur="10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p:cTn id="3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1"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 calcmode="lin" valueType="num">
                                      <p:cBhvr additive="base">
                                        <p:cTn id="42" dur="500"/>
                                        <p:tgtEl>
                                          <p:spTgt spid="2">
                                            <p:txEl>
                                              <p:pRg st="8" end="8"/>
                                            </p:txEl>
                                          </p:spTgt>
                                        </p:tgtEl>
                                        <p:attrNameLst>
                                          <p:attrName>ppt_y</p:attrName>
                                        </p:attrNameLst>
                                      </p:cBhvr>
                                      <p:tavLst>
                                        <p:tav tm="0">
                                          <p:val>
                                            <p:strVal val="#ppt_y-#ppt_h*1.125000"/>
                                          </p:val>
                                        </p:tav>
                                        <p:tav tm="100000">
                                          <p:val>
                                            <p:strVal val="#ppt_y"/>
                                          </p:val>
                                        </p:tav>
                                      </p:tavLst>
                                    </p:anim>
                                    <p:animEffect transition="in" filter="wipe(down)">
                                      <p:cBhvr>
                                        <p:cTn id="43" dur="500"/>
                                        <p:tgtEl>
                                          <p:spTgt spid="2">
                                            <p:txEl>
                                              <p:pRg st="8" end="8"/>
                                            </p:txEl>
                                          </p:spTgt>
                                        </p:tgtEl>
                                      </p:cBhvr>
                                    </p:animEffect>
                                  </p:childTnLst>
                                </p:cTn>
                              </p:par>
                            </p:childTnLst>
                          </p:cTn>
                        </p:par>
                        <p:par>
                          <p:cTn id="44" fill="hold">
                            <p:stCondLst>
                              <p:cond delay="500"/>
                            </p:stCondLst>
                            <p:childTnLst>
                              <p:par>
                                <p:cTn id="45" presetID="12" presetClass="entr" presetSubtype="1" fill="hold" nodeType="after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 calcmode="lin" valueType="num">
                                      <p:cBhvr additive="base">
                                        <p:cTn id="47" dur="500"/>
                                        <p:tgtEl>
                                          <p:spTgt spid="2">
                                            <p:txEl>
                                              <p:pRg st="9" end="9"/>
                                            </p:txEl>
                                          </p:spTgt>
                                        </p:tgtEl>
                                        <p:attrNameLst>
                                          <p:attrName>ppt_y</p:attrName>
                                        </p:attrNameLst>
                                      </p:cBhvr>
                                      <p:tavLst>
                                        <p:tav tm="0">
                                          <p:val>
                                            <p:strVal val="#ppt_y-#ppt_h*1.125000"/>
                                          </p:val>
                                        </p:tav>
                                        <p:tav tm="100000">
                                          <p:val>
                                            <p:strVal val="#ppt_y"/>
                                          </p:val>
                                        </p:tav>
                                      </p:tavLst>
                                    </p:anim>
                                    <p:animEffect transition="in" filter="wipe(down)">
                                      <p:cBhvr>
                                        <p:cTn id="48" dur="500"/>
                                        <p:tgtEl>
                                          <p:spTgt spid="2">
                                            <p:txEl>
                                              <p:pRg st="9" end="9"/>
                                            </p:txEl>
                                          </p:spTgt>
                                        </p:tgtEl>
                                      </p:cBhvr>
                                    </p:animEffect>
                                  </p:childTnLst>
                                </p:cTn>
                              </p:par>
                              <p:par>
                                <p:cTn id="49" presetID="12" presetClass="entr" presetSubtype="1" fill="hold" nodeType="withEffect">
                                  <p:stCondLst>
                                    <p:cond delay="0"/>
                                  </p:stCondLst>
                                  <p:childTnLst>
                                    <p:set>
                                      <p:cBhvr>
                                        <p:cTn id="50" dur="1" fill="hold">
                                          <p:stCondLst>
                                            <p:cond delay="0"/>
                                          </p:stCondLst>
                                        </p:cTn>
                                        <p:tgtEl>
                                          <p:spTgt spid="2">
                                            <p:txEl>
                                              <p:pRg st="10" end="10"/>
                                            </p:txEl>
                                          </p:spTgt>
                                        </p:tgtEl>
                                        <p:attrNameLst>
                                          <p:attrName>style.visibility</p:attrName>
                                        </p:attrNameLst>
                                      </p:cBhvr>
                                      <p:to>
                                        <p:strVal val="visible"/>
                                      </p:to>
                                    </p:set>
                                    <p:anim calcmode="lin" valueType="num">
                                      <p:cBhvr additive="base">
                                        <p:cTn id="51" dur="500"/>
                                        <p:tgtEl>
                                          <p:spTgt spid="2">
                                            <p:txEl>
                                              <p:pRg st="10" end="10"/>
                                            </p:txEl>
                                          </p:spTgt>
                                        </p:tgtEl>
                                        <p:attrNameLst>
                                          <p:attrName>ppt_y</p:attrName>
                                        </p:attrNameLst>
                                      </p:cBhvr>
                                      <p:tavLst>
                                        <p:tav tm="0">
                                          <p:val>
                                            <p:strVal val="#ppt_y-#ppt_h*1.125000"/>
                                          </p:val>
                                        </p:tav>
                                        <p:tav tm="100000">
                                          <p:val>
                                            <p:strVal val="#ppt_y"/>
                                          </p:val>
                                        </p:tav>
                                      </p:tavLst>
                                    </p:anim>
                                    <p:animEffect transition="in" filter="wipe(down)">
                                      <p:cBhvr>
                                        <p:cTn id="52" dur="500"/>
                                        <p:tgtEl>
                                          <p:spTgt spid="2">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2" presetClass="entr" presetSubtype="1" fill="hold" nodeType="clickEffect">
                                  <p:stCondLst>
                                    <p:cond delay="0"/>
                                  </p:stCondLst>
                                  <p:childTnLst>
                                    <p:set>
                                      <p:cBhvr>
                                        <p:cTn id="56" dur="1" fill="hold">
                                          <p:stCondLst>
                                            <p:cond delay="0"/>
                                          </p:stCondLst>
                                        </p:cTn>
                                        <p:tgtEl>
                                          <p:spTgt spid="2">
                                            <p:txEl>
                                              <p:pRg st="12" end="12"/>
                                            </p:txEl>
                                          </p:spTgt>
                                        </p:tgtEl>
                                        <p:attrNameLst>
                                          <p:attrName>style.visibility</p:attrName>
                                        </p:attrNameLst>
                                      </p:cBhvr>
                                      <p:to>
                                        <p:strVal val="visible"/>
                                      </p:to>
                                    </p:set>
                                    <p:anim calcmode="lin" valueType="num">
                                      <p:cBhvr additive="base">
                                        <p:cTn id="57" dur="500"/>
                                        <p:tgtEl>
                                          <p:spTgt spid="2">
                                            <p:txEl>
                                              <p:pRg st="12" end="12"/>
                                            </p:txEl>
                                          </p:spTgt>
                                        </p:tgtEl>
                                        <p:attrNameLst>
                                          <p:attrName>ppt_y</p:attrName>
                                        </p:attrNameLst>
                                      </p:cBhvr>
                                      <p:tavLst>
                                        <p:tav tm="0">
                                          <p:val>
                                            <p:strVal val="#ppt_y-#ppt_h*1.125000"/>
                                          </p:val>
                                        </p:tav>
                                        <p:tav tm="100000">
                                          <p:val>
                                            <p:strVal val="#ppt_y"/>
                                          </p:val>
                                        </p:tav>
                                      </p:tavLst>
                                    </p:anim>
                                    <p:animEffect transition="in" filter="wipe(down)">
                                      <p:cBhvr>
                                        <p:cTn id="58" dur="500"/>
                                        <p:tgtEl>
                                          <p:spTgt spid="2">
                                            <p:txEl>
                                              <p:pRg st="12" end="12"/>
                                            </p:txEl>
                                          </p:spTgt>
                                        </p:tgtEl>
                                      </p:cBhvr>
                                    </p:animEffect>
                                  </p:childTnLst>
                                </p:cTn>
                              </p:par>
                            </p:childTnLst>
                          </p:cTn>
                        </p:par>
                        <p:par>
                          <p:cTn id="59" fill="hold">
                            <p:stCondLst>
                              <p:cond delay="500"/>
                            </p:stCondLst>
                            <p:childTnLst>
                              <p:par>
                                <p:cTn id="60" presetID="12" presetClass="entr" presetSubtype="1" fill="hold" nodeType="afterEffect">
                                  <p:stCondLst>
                                    <p:cond delay="1000"/>
                                  </p:stCondLst>
                                  <p:childTnLst>
                                    <p:set>
                                      <p:cBhvr>
                                        <p:cTn id="61" dur="1" fill="hold">
                                          <p:stCondLst>
                                            <p:cond delay="0"/>
                                          </p:stCondLst>
                                        </p:cTn>
                                        <p:tgtEl>
                                          <p:spTgt spid="2">
                                            <p:txEl>
                                              <p:pRg st="13" end="13"/>
                                            </p:txEl>
                                          </p:spTgt>
                                        </p:tgtEl>
                                        <p:attrNameLst>
                                          <p:attrName>style.visibility</p:attrName>
                                        </p:attrNameLst>
                                      </p:cBhvr>
                                      <p:to>
                                        <p:strVal val="visible"/>
                                      </p:to>
                                    </p:set>
                                    <p:anim calcmode="lin" valueType="num">
                                      <p:cBhvr additive="base">
                                        <p:cTn id="62" dur="500"/>
                                        <p:tgtEl>
                                          <p:spTgt spid="2">
                                            <p:txEl>
                                              <p:pRg st="13" end="13"/>
                                            </p:txEl>
                                          </p:spTgt>
                                        </p:tgtEl>
                                        <p:attrNameLst>
                                          <p:attrName>ppt_y</p:attrName>
                                        </p:attrNameLst>
                                      </p:cBhvr>
                                      <p:tavLst>
                                        <p:tav tm="0">
                                          <p:val>
                                            <p:strVal val="#ppt_y-#ppt_h*1.125000"/>
                                          </p:val>
                                        </p:tav>
                                        <p:tav tm="100000">
                                          <p:val>
                                            <p:strVal val="#ppt_y"/>
                                          </p:val>
                                        </p:tav>
                                      </p:tavLst>
                                    </p:anim>
                                    <p:animEffect transition="in" filter="wipe(down)">
                                      <p:cBhvr>
                                        <p:cTn id="63" dur="500"/>
                                        <p:tgtEl>
                                          <p:spTgt spid="2">
                                            <p:txEl>
                                              <p:pRg st="13" end="13"/>
                                            </p:txEl>
                                          </p:spTgt>
                                        </p:tgtEl>
                                      </p:cBhvr>
                                    </p:animEffect>
                                  </p:childTnLst>
                                </p:cTn>
                              </p:par>
                              <p:par>
                                <p:cTn id="64" presetID="12" presetClass="entr" presetSubtype="1" fill="hold" nodeType="withEffect">
                                  <p:stCondLst>
                                    <p:cond delay="1000"/>
                                  </p:stCondLst>
                                  <p:childTnLst>
                                    <p:set>
                                      <p:cBhvr>
                                        <p:cTn id="65" dur="1" fill="hold">
                                          <p:stCondLst>
                                            <p:cond delay="0"/>
                                          </p:stCondLst>
                                        </p:cTn>
                                        <p:tgtEl>
                                          <p:spTgt spid="2">
                                            <p:txEl>
                                              <p:pRg st="14" end="14"/>
                                            </p:txEl>
                                          </p:spTgt>
                                        </p:tgtEl>
                                        <p:attrNameLst>
                                          <p:attrName>style.visibility</p:attrName>
                                        </p:attrNameLst>
                                      </p:cBhvr>
                                      <p:to>
                                        <p:strVal val="visible"/>
                                      </p:to>
                                    </p:set>
                                    <p:anim calcmode="lin" valueType="num">
                                      <p:cBhvr additive="base">
                                        <p:cTn id="66" dur="500"/>
                                        <p:tgtEl>
                                          <p:spTgt spid="2">
                                            <p:txEl>
                                              <p:pRg st="14" end="14"/>
                                            </p:txEl>
                                          </p:spTgt>
                                        </p:tgtEl>
                                        <p:attrNameLst>
                                          <p:attrName>ppt_y</p:attrName>
                                        </p:attrNameLst>
                                      </p:cBhvr>
                                      <p:tavLst>
                                        <p:tav tm="0">
                                          <p:val>
                                            <p:strVal val="#ppt_y-#ppt_h*1.125000"/>
                                          </p:val>
                                        </p:tav>
                                        <p:tav tm="100000">
                                          <p:val>
                                            <p:strVal val="#ppt_y"/>
                                          </p:val>
                                        </p:tav>
                                      </p:tavLst>
                                    </p:anim>
                                    <p:animEffect transition="in" filter="wipe(down)">
                                      <p:cBhvr>
                                        <p:cTn id="67" dur="500"/>
                                        <p:tgtEl>
                                          <p:spTgt spid="2">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2" presetClass="entr" presetSubtype="1" fill="hold" nodeType="clickEffect">
                                  <p:stCondLst>
                                    <p:cond delay="0"/>
                                  </p:stCondLst>
                                  <p:childTnLst>
                                    <p:set>
                                      <p:cBhvr>
                                        <p:cTn id="71" dur="1" fill="hold">
                                          <p:stCondLst>
                                            <p:cond delay="0"/>
                                          </p:stCondLst>
                                        </p:cTn>
                                        <p:tgtEl>
                                          <p:spTgt spid="2">
                                            <p:txEl>
                                              <p:pRg st="16" end="16"/>
                                            </p:txEl>
                                          </p:spTgt>
                                        </p:tgtEl>
                                        <p:attrNameLst>
                                          <p:attrName>style.visibility</p:attrName>
                                        </p:attrNameLst>
                                      </p:cBhvr>
                                      <p:to>
                                        <p:strVal val="visible"/>
                                      </p:to>
                                    </p:set>
                                    <p:anim calcmode="lin" valueType="num">
                                      <p:cBhvr additive="base">
                                        <p:cTn id="72" dur="500"/>
                                        <p:tgtEl>
                                          <p:spTgt spid="2">
                                            <p:txEl>
                                              <p:pRg st="16" end="16"/>
                                            </p:txEl>
                                          </p:spTgt>
                                        </p:tgtEl>
                                        <p:attrNameLst>
                                          <p:attrName>ppt_y</p:attrName>
                                        </p:attrNameLst>
                                      </p:cBhvr>
                                      <p:tavLst>
                                        <p:tav tm="0">
                                          <p:val>
                                            <p:strVal val="#ppt_y-#ppt_h*1.125000"/>
                                          </p:val>
                                        </p:tav>
                                        <p:tav tm="100000">
                                          <p:val>
                                            <p:strVal val="#ppt_y"/>
                                          </p:val>
                                        </p:tav>
                                      </p:tavLst>
                                    </p:anim>
                                    <p:animEffect transition="in" filter="wipe(down)">
                                      <p:cBhvr>
                                        <p:cTn id="73" dur="500"/>
                                        <p:tgtEl>
                                          <p:spTgt spid="2">
                                            <p:txEl>
                                              <p:pRg st="16" end="16"/>
                                            </p:txEl>
                                          </p:spTgt>
                                        </p:tgtEl>
                                      </p:cBhvr>
                                    </p:animEffect>
                                  </p:childTnLst>
                                </p:cTn>
                              </p:par>
                            </p:childTnLst>
                          </p:cTn>
                        </p:par>
                        <p:par>
                          <p:cTn id="74" fill="hold">
                            <p:stCondLst>
                              <p:cond delay="500"/>
                            </p:stCondLst>
                            <p:childTnLst>
                              <p:par>
                                <p:cTn id="75" presetID="12" presetClass="entr" presetSubtype="1" fill="hold" nodeType="afterEffect">
                                  <p:stCondLst>
                                    <p:cond delay="1000"/>
                                  </p:stCondLst>
                                  <p:childTnLst>
                                    <p:set>
                                      <p:cBhvr>
                                        <p:cTn id="76" dur="1" fill="hold">
                                          <p:stCondLst>
                                            <p:cond delay="0"/>
                                          </p:stCondLst>
                                        </p:cTn>
                                        <p:tgtEl>
                                          <p:spTgt spid="2">
                                            <p:txEl>
                                              <p:pRg st="17" end="17"/>
                                            </p:txEl>
                                          </p:spTgt>
                                        </p:tgtEl>
                                        <p:attrNameLst>
                                          <p:attrName>style.visibility</p:attrName>
                                        </p:attrNameLst>
                                      </p:cBhvr>
                                      <p:to>
                                        <p:strVal val="visible"/>
                                      </p:to>
                                    </p:set>
                                    <p:anim calcmode="lin" valueType="num">
                                      <p:cBhvr additive="base">
                                        <p:cTn id="77" dur="500"/>
                                        <p:tgtEl>
                                          <p:spTgt spid="2">
                                            <p:txEl>
                                              <p:pRg st="17" end="17"/>
                                            </p:txEl>
                                          </p:spTgt>
                                        </p:tgtEl>
                                        <p:attrNameLst>
                                          <p:attrName>ppt_y</p:attrName>
                                        </p:attrNameLst>
                                      </p:cBhvr>
                                      <p:tavLst>
                                        <p:tav tm="0">
                                          <p:val>
                                            <p:strVal val="#ppt_y-#ppt_h*1.125000"/>
                                          </p:val>
                                        </p:tav>
                                        <p:tav tm="100000">
                                          <p:val>
                                            <p:strVal val="#ppt_y"/>
                                          </p:val>
                                        </p:tav>
                                      </p:tavLst>
                                    </p:anim>
                                    <p:animEffect transition="in" filter="wipe(down)">
                                      <p:cBhvr>
                                        <p:cTn id="78" dur="500"/>
                                        <p:tgtEl>
                                          <p:spTgt spid="2">
                                            <p:txEl>
                                              <p:pRg st="17" end="17"/>
                                            </p:txEl>
                                          </p:spTgt>
                                        </p:tgtEl>
                                      </p:cBhvr>
                                    </p:animEffect>
                                  </p:childTnLst>
                                </p:cTn>
                              </p:par>
                              <p:par>
                                <p:cTn id="79" presetID="12" presetClass="entr" presetSubtype="1" fill="hold" nodeType="withEffect">
                                  <p:stCondLst>
                                    <p:cond delay="1000"/>
                                  </p:stCondLst>
                                  <p:childTnLst>
                                    <p:set>
                                      <p:cBhvr>
                                        <p:cTn id="80" dur="1" fill="hold">
                                          <p:stCondLst>
                                            <p:cond delay="0"/>
                                          </p:stCondLst>
                                        </p:cTn>
                                        <p:tgtEl>
                                          <p:spTgt spid="2">
                                            <p:txEl>
                                              <p:pRg st="18" end="18"/>
                                            </p:txEl>
                                          </p:spTgt>
                                        </p:tgtEl>
                                        <p:attrNameLst>
                                          <p:attrName>style.visibility</p:attrName>
                                        </p:attrNameLst>
                                      </p:cBhvr>
                                      <p:to>
                                        <p:strVal val="visible"/>
                                      </p:to>
                                    </p:set>
                                    <p:anim calcmode="lin" valueType="num">
                                      <p:cBhvr additive="base">
                                        <p:cTn id="81" dur="500"/>
                                        <p:tgtEl>
                                          <p:spTgt spid="2">
                                            <p:txEl>
                                              <p:pRg st="18" end="18"/>
                                            </p:txEl>
                                          </p:spTgt>
                                        </p:tgtEl>
                                        <p:attrNameLst>
                                          <p:attrName>ppt_y</p:attrName>
                                        </p:attrNameLst>
                                      </p:cBhvr>
                                      <p:tavLst>
                                        <p:tav tm="0">
                                          <p:val>
                                            <p:strVal val="#ppt_y-#ppt_h*1.125000"/>
                                          </p:val>
                                        </p:tav>
                                        <p:tav tm="100000">
                                          <p:val>
                                            <p:strVal val="#ppt_y"/>
                                          </p:val>
                                        </p:tav>
                                      </p:tavLst>
                                    </p:anim>
                                    <p:animEffect transition="in" filter="wipe(down)">
                                      <p:cBhvr>
                                        <p:cTn id="82" dur="500"/>
                                        <p:tgtEl>
                                          <p:spTgt spid="2">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76400"/>
            <a:ext cx="8839199" cy="4953000"/>
          </a:xfrm>
        </p:spPr>
        <p:txBody>
          <a:bodyPr/>
          <a:lstStyle/>
          <a:p>
            <a:r>
              <a:rPr lang="en-TT" dirty="0" smtClean="0"/>
              <a:t>Data for the OECS show a very strong rising trend in the share of copyright in GDP (St Lucia).</a:t>
            </a:r>
          </a:p>
          <a:p>
            <a:endParaRPr lang="en-TT" dirty="0"/>
          </a:p>
        </p:txBody>
      </p:sp>
      <p:sp>
        <p:nvSpPr>
          <p:cNvPr id="3" name="Title 2"/>
          <p:cNvSpPr>
            <a:spLocks noGrp="1"/>
          </p:cNvSpPr>
          <p:nvPr>
            <p:ph type="title"/>
          </p:nvPr>
        </p:nvSpPr>
        <p:spPr/>
        <p:txBody>
          <a:bodyPr/>
          <a:lstStyle/>
          <a:p>
            <a:r>
              <a:rPr lang="en-TT" dirty="0" smtClean="0"/>
              <a:t>OECS Data</a:t>
            </a:r>
            <a:endParaRPr lang="en-TT" dirty="0"/>
          </a:p>
        </p:txBody>
      </p:sp>
      <p:graphicFrame>
        <p:nvGraphicFramePr>
          <p:cNvPr id="4" name="Chart 3"/>
          <p:cNvGraphicFramePr/>
          <p:nvPr>
            <p:extLst>
              <p:ext uri="{D42A27DB-BD31-4B8C-83A1-F6EECF244321}">
                <p14:modId xmlns:p14="http://schemas.microsoft.com/office/powerpoint/2010/main" xmlns="" val="2920530635"/>
              </p:ext>
            </p:extLst>
          </p:nvPr>
        </p:nvGraphicFramePr>
        <p:xfrm>
          <a:off x="533400" y="2514600"/>
          <a:ext cx="74676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03552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329179137"/>
              </p:ext>
            </p:extLst>
          </p:nvPr>
        </p:nvGraphicFramePr>
        <p:xfrm>
          <a:off x="152400" y="76200"/>
          <a:ext cx="8839199" cy="6669407"/>
        </p:xfrm>
        <a:graphic>
          <a:graphicData uri="http://schemas.openxmlformats.org/drawingml/2006/table">
            <a:tbl>
              <a:tblPr firstRow="1" firstCol="1" bandRow="1">
                <a:tableStyleId>{7DF18680-E054-41AD-8BC1-D1AEF772440D}</a:tableStyleId>
              </a:tblPr>
              <a:tblGrid>
                <a:gridCol w="1520144"/>
                <a:gridCol w="1354312"/>
                <a:gridCol w="1788405"/>
                <a:gridCol w="2203131"/>
                <a:gridCol w="1973207"/>
              </a:tblGrid>
              <a:tr h="238127">
                <a:tc gridSpan="5">
                  <a:txBody>
                    <a:bodyPr/>
                    <a:lstStyle/>
                    <a:p>
                      <a:pPr>
                        <a:spcAft>
                          <a:spcPts val="0"/>
                        </a:spcAft>
                      </a:pPr>
                      <a:r>
                        <a:rPr lang="en-TT" sz="1600" b="1" dirty="0" smtClean="0">
                          <a:solidFill>
                            <a:schemeClr val="tx1"/>
                          </a:solidFill>
                          <a:effectLst/>
                        </a:rPr>
                        <a:t>Contribution </a:t>
                      </a:r>
                      <a:r>
                        <a:rPr lang="en-TT" sz="1600" b="1" dirty="0">
                          <a:solidFill>
                            <a:schemeClr val="tx1"/>
                          </a:solidFill>
                          <a:effectLst/>
                        </a:rPr>
                        <a:t>of Copyright Sector by Country Conducting WIPO-Sponsored Studies</a:t>
                      </a:r>
                      <a:endParaRPr lang="en-TT" sz="1600" b="1" dirty="0">
                        <a:solidFill>
                          <a:schemeClr val="tx1"/>
                        </a:solidFill>
                        <a:effectLst/>
                        <a:latin typeface="Calibri"/>
                        <a:ea typeface="Times New Roman"/>
                        <a:cs typeface="Times New Roman"/>
                      </a:endParaRPr>
                    </a:p>
                  </a:txBody>
                  <a:tcPr marL="68580" marR="68580" marT="0" marB="0"/>
                </a:tc>
                <a:tc hMerge="1">
                  <a:txBody>
                    <a:bodyPr/>
                    <a:lstStyle/>
                    <a:p>
                      <a:endParaRPr lang="en-TT"/>
                    </a:p>
                  </a:txBody>
                  <a:tcPr/>
                </a:tc>
                <a:tc hMerge="1">
                  <a:txBody>
                    <a:bodyPr/>
                    <a:lstStyle/>
                    <a:p>
                      <a:endParaRPr lang="en-TT"/>
                    </a:p>
                  </a:txBody>
                  <a:tcPr/>
                </a:tc>
                <a:tc hMerge="1">
                  <a:txBody>
                    <a:bodyPr/>
                    <a:lstStyle/>
                    <a:p>
                      <a:endParaRPr lang="en-TT"/>
                    </a:p>
                  </a:txBody>
                  <a:tcPr/>
                </a:tc>
                <a:tc hMerge="1">
                  <a:txBody>
                    <a:bodyPr/>
                    <a:lstStyle/>
                    <a:p>
                      <a:endParaRPr lang="en-TT"/>
                    </a:p>
                  </a:txBody>
                  <a:tcPr/>
                </a:tc>
              </a:tr>
              <a:tr h="238127">
                <a:tc>
                  <a:txBody>
                    <a:bodyPr/>
                    <a:lstStyle/>
                    <a:p>
                      <a:pPr algn="ctr">
                        <a:spcAft>
                          <a:spcPts val="0"/>
                        </a:spcAft>
                      </a:pPr>
                      <a:r>
                        <a:rPr lang="en-TT" sz="1450" b="1" dirty="0">
                          <a:effectLst/>
                        </a:rPr>
                        <a:t>No</a:t>
                      </a:r>
                      <a:endParaRPr lang="en-TT" sz="1450" b="1" dirty="0">
                        <a:solidFill>
                          <a:srgbClr val="000000"/>
                        </a:solidFill>
                        <a:effectLst/>
                        <a:latin typeface="Calibri"/>
                        <a:ea typeface="Times New Roman"/>
                        <a:cs typeface="Times New Roman"/>
                      </a:endParaRPr>
                    </a:p>
                  </a:txBody>
                  <a:tcPr marL="68580" marR="68580" marT="0" marB="0"/>
                </a:tc>
                <a:tc>
                  <a:txBody>
                    <a:bodyPr/>
                    <a:lstStyle/>
                    <a:p>
                      <a:pPr algn="ctr">
                        <a:spcAft>
                          <a:spcPts val="0"/>
                        </a:spcAft>
                      </a:pPr>
                      <a:r>
                        <a:rPr lang="en-TT" sz="1450" b="1" dirty="0">
                          <a:effectLst/>
                        </a:rPr>
                        <a:t>Baseline Year</a:t>
                      </a:r>
                      <a:endParaRPr lang="en-TT" sz="1450" b="1" dirty="0">
                        <a:solidFill>
                          <a:srgbClr val="000000"/>
                        </a:solidFill>
                        <a:effectLst/>
                        <a:latin typeface="Calibri"/>
                        <a:ea typeface="Times New Roman"/>
                        <a:cs typeface="Times New Roman"/>
                      </a:endParaRPr>
                    </a:p>
                  </a:txBody>
                  <a:tcPr marL="68580" marR="68580" marT="0" marB="0"/>
                </a:tc>
                <a:tc>
                  <a:txBody>
                    <a:bodyPr/>
                    <a:lstStyle/>
                    <a:p>
                      <a:pPr algn="ctr">
                        <a:spcAft>
                          <a:spcPts val="0"/>
                        </a:spcAft>
                      </a:pPr>
                      <a:r>
                        <a:rPr lang="en-TT" sz="1450" b="1" dirty="0">
                          <a:effectLst/>
                        </a:rPr>
                        <a:t>Country</a:t>
                      </a:r>
                      <a:endParaRPr lang="en-TT" sz="1450" b="1" dirty="0">
                        <a:effectLst/>
                        <a:latin typeface="Times New Roman"/>
                        <a:ea typeface="Times New Roman"/>
                        <a:cs typeface="Times New Roman"/>
                      </a:endParaRPr>
                    </a:p>
                  </a:txBody>
                  <a:tcPr marL="68580" marR="68580" marT="0" marB="0"/>
                </a:tc>
                <a:tc>
                  <a:txBody>
                    <a:bodyPr/>
                    <a:lstStyle/>
                    <a:p>
                      <a:pPr algn="ctr">
                        <a:spcAft>
                          <a:spcPts val="0"/>
                        </a:spcAft>
                      </a:pPr>
                      <a:r>
                        <a:rPr lang="en-TT" sz="1450" b="1" dirty="0">
                          <a:effectLst/>
                        </a:rPr>
                        <a:t>Contribution to GDP (%)</a:t>
                      </a:r>
                      <a:endParaRPr lang="en-TT" sz="1450" b="1" dirty="0">
                        <a:effectLst/>
                        <a:latin typeface="Times New Roman"/>
                        <a:ea typeface="Times New Roman"/>
                        <a:cs typeface="Times New Roman"/>
                      </a:endParaRPr>
                    </a:p>
                  </a:txBody>
                  <a:tcPr marL="68580" marR="68580" marT="0" marB="0"/>
                </a:tc>
                <a:tc>
                  <a:txBody>
                    <a:bodyPr/>
                    <a:lstStyle/>
                    <a:p>
                      <a:pPr algn="ctr">
                        <a:spcAft>
                          <a:spcPts val="0"/>
                        </a:spcAft>
                      </a:pPr>
                      <a:r>
                        <a:rPr lang="en-TT" sz="1450" b="1" dirty="0">
                          <a:effectLst/>
                        </a:rPr>
                        <a:t>% of Employment</a:t>
                      </a:r>
                      <a:endParaRPr lang="en-TT" sz="1450" b="1"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1</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2011</a:t>
                      </a:r>
                      <a:endParaRPr lang="en-TT" sz="1450" dirty="0">
                        <a:effectLst/>
                        <a:latin typeface="Times New Roman"/>
                        <a:ea typeface="Times New Roman"/>
                        <a:cs typeface="Times New Roman"/>
                      </a:endParaRPr>
                    </a:p>
                  </a:txBody>
                  <a:tcPr marL="68580" marR="68580" marT="0" marB="0"/>
                </a:tc>
                <a:tc>
                  <a:txBody>
                    <a:bodyPr/>
                    <a:lstStyle/>
                    <a:p>
                      <a:pPr algn="l">
                        <a:spcAft>
                          <a:spcPts val="0"/>
                        </a:spcAft>
                      </a:pPr>
                      <a:r>
                        <a:rPr lang="en-TT" sz="1450" dirty="0">
                          <a:effectLst/>
                        </a:rPr>
                        <a:t>Trinidad </a:t>
                      </a:r>
                      <a:r>
                        <a:rPr lang="en-TT" sz="1450" dirty="0" smtClean="0">
                          <a:effectLst/>
                        </a:rPr>
                        <a:t>&amp; Tobago</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4.8</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5.0</a:t>
                      </a:r>
                      <a:endParaRPr lang="en-TT" sz="145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a:effectLst/>
                        </a:rPr>
                        <a:t>2</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2007</a:t>
                      </a:r>
                      <a:endParaRPr lang="en-TT" sz="1450" dirty="0">
                        <a:effectLst/>
                        <a:latin typeface="Times New Roman"/>
                        <a:ea typeface="Times New Roman"/>
                        <a:cs typeface="Times New Roman"/>
                      </a:endParaRPr>
                    </a:p>
                  </a:txBody>
                  <a:tcPr marL="68580" marR="68580" marT="0" marB="0"/>
                </a:tc>
                <a:tc>
                  <a:txBody>
                    <a:bodyPr/>
                    <a:lstStyle/>
                    <a:p>
                      <a:pPr>
                        <a:spcAft>
                          <a:spcPts val="0"/>
                        </a:spcAft>
                      </a:pPr>
                      <a:r>
                        <a:rPr lang="en-TT" sz="1450" dirty="0">
                          <a:solidFill>
                            <a:srgbClr val="C00000"/>
                          </a:solidFill>
                          <a:effectLst>
                            <a:outerShdw blurRad="38100" dist="38100" dir="2700000" algn="tl">
                              <a:srgbClr val="000000">
                                <a:alpha val="43137"/>
                              </a:srgbClr>
                            </a:outerShdw>
                          </a:effectLst>
                        </a:rPr>
                        <a:t>USA</a:t>
                      </a:r>
                      <a:endParaRPr lang="en-TT" sz="1450" dirty="0">
                        <a:solidFill>
                          <a:srgbClr val="C00000"/>
                        </a:solidFill>
                        <a:effectLst>
                          <a:outerShdw blurRad="38100" dist="38100" dir="2700000" algn="tl">
                            <a:srgbClr val="000000">
                              <a:alpha val="43137"/>
                            </a:srgbClr>
                          </a:outerShdw>
                        </a:effectLst>
                        <a:latin typeface="Times New Roman"/>
                        <a:ea typeface="Times New Roman"/>
                        <a:cs typeface="Times New Roman"/>
                      </a:endParaRPr>
                    </a:p>
                  </a:txBody>
                  <a:tcPr marL="68580" marR="68580" marT="0" marB="0"/>
                </a:tc>
                <a:tc>
                  <a:txBody>
                    <a:bodyPr/>
                    <a:lstStyle/>
                    <a:p>
                      <a:pPr algn="ctr">
                        <a:spcAft>
                          <a:spcPts val="0"/>
                        </a:spcAft>
                      </a:pPr>
                      <a:r>
                        <a:rPr lang="en-TT" sz="1450" dirty="0">
                          <a:solidFill>
                            <a:srgbClr val="C00000"/>
                          </a:solidFill>
                          <a:effectLst>
                            <a:outerShdw blurRad="38100" dist="38100" dir="2700000" algn="tl">
                              <a:srgbClr val="000000">
                                <a:alpha val="43137"/>
                              </a:srgbClr>
                            </a:outerShdw>
                          </a:effectLst>
                        </a:rPr>
                        <a:t>11.12</a:t>
                      </a:r>
                      <a:endParaRPr lang="en-TT" sz="1450" dirty="0">
                        <a:solidFill>
                          <a:srgbClr val="C00000"/>
                        </a:solidFill>
                        <a:effectLst>
                          <a:outerShdw blurRad="38100" dist="38100" dir="2700000" algn="tl">
                            <a:srgbClr val="000000">
                              <a:alpha val="43137"/>
                            </a:srgbClr>
                          </a:outerShdw>
                        </a:effectLst>
                        <a:latin typeface="Times New Roman"/>
                        <a:ea typeface="Times New Roman"/>
                        <a:cs typeface="Times New Roman"/>
                      </a:endParaRPr>
                    </a:p>
                  </a:txBody>
                  <a:tcPr marL="68580" marR="68580" marT="0" marB="0"/>
                </a:tc>
                <a:tc>
                  <a:txBody>
                    <a:bodyPr/>
                    <a:lstStyle/>
                    <a:p>
                      <a:pPr algn="ctr">
                        <a:spcAft>
                          <a:spcPts val="0"/>
                        </a:spcAft>
                      </a:pPr>
                      <a:r>
                        <a:rPr lang="en-TT" sz="1450" dirty="0">
                          <a:solidFill>
                            <a:srgbClr val="C00000"/>
                          </a:solidFill>
                          <a:effectLst>
                            <a:outerShdw blurRad="38100" dist="38100" dir="2700000" algn="tl">
                              <a:srgbClr val="000000">
                                <a:alpha val="43137"/>
                              </a:srgbClr>
                            </a:outerShdw>
                          </a:effectLst>
                        </a:rPr>
                        <a:t>8.49</a:t>
                      </a:r>
                      <a:endParaRPr lang="en-TT" sz="1450" dirty="0">
                        <a:solidFill>
                          <a:srgbClr val="C00000"/>
                        </a:solidFill>
                        <a:effectLst>
                          <a:outerShdw blurRad="38100" dist="38100" dir="2700000" algn="tl">
                            <a:srgbClr val="000000">
                              <a:alpha val="43137"/>
                            </a:srgbClr>
                          </a:outerShdw>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a:effectLst/>
                        </a:rPr>
                        <a:t>3</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2007</a:t>
                      </a:r>
                      <a:endParaRPr lang="en-TT" sz="1450" dirty="0">
                        <a:effectLst/>
                        <a:latin typeface="Times New Roman"/>
                        <a:ea typeface="Times New Roman"/>
                        <a:cs typeface="Times New Roman"/>
                      </a:endParaRPr>
                    </a:p>
                  </a:txBody>
                  <a:tcPr marL="68580" marR="68580" marT="0" marB="0"/>
                </a:tc>
                <a:tc>
                  <a:txBody>
                    <a:bodyPr/>
                    <a:lstStyle/>
                    <a:p>
                      <a:pPr>
                        <a:spcAft>
                          <a:spcPts val="0"/>
                        </a:spcAft>
                      </a:pPr>
                      <a:r>
                        <a:rPr lang="en-TT" sz="1450" dirty="0">
                          <a:solidFill>
                            <a:srgbClr val="C00000"/>
                          </a:solidFill>
                          <a:effectLst>
                            <a:outerShdw blurRad="38100" dist="38100" dir="2700000" algn="tl">
                              <a:srgbClr val="000000">
                                <a:alpha val="43137"/>
                              </a:srgbClr>
                            </a:outerShdw>
                          </a:effectLst>
                        </a:rPr>
                        <a:t>Australia</a:t>
                      </a:r>
                      <a:endParaRPr lang="en-TT" sz="1450" dirty="0">
                        <a:solidFill>
                          <a:srgbClr val="C00000"/>
                        </a:solidFill>
                        <a:effectLst>
                          <a:outerShdw blurRad="38100" dist="38100" dir="2700000" algn="tl">
                            <a:srgbClr val="000000">
                              <a:alpha val="43137"/>
                            </a:srgbClr>
                          </a:outerShdw>
                        </a:effectLst>
                        <a:latin typeface="Times New Roman"/>
                        <a:ea typeface="Times New Roman"/>
                        <a:cs typeface="Times New Roman"/>
                      </a:endParaRPr>
                    </a:p>
                  </a:txBody>
                  <a:tcPr marL="68580" marR="68580" marT="0" marB="0"/>
                </a:tc>
                <a:tc>
                  <a:txBody>
                    <a:bodyPr/>
                    <a:lstStyle/>
                    <a:p>
                      <a:pPr algn="ctr">
                        <a:spcAft>
                          <a:spcPts val="0"/>
                        </a:spcAft>
                      </a:pPr>
                      <a:r>
                        <a:rPr lang="en-TT" sz="1450" dirty="0">
                          <a:solidFill>
                            <a:srgbClr val="C00000"/>
                          </a:solidFill>
                          <a:effectLst>
                            <a:outerShdw blurRad="38100" dist="38100" dir="2700000" algn="tl">
                              <a:srgbClr val="000000">
                                <a:alpha val="43137"/>
                              </a:srgbClr>
                            </a:outerShdw>
                          </a:effectLst>
                        </a:rPr>
                        <a:t>10.30</a:t>
                      </a:r>
                      <a:endParaRPr lang="en-TT" sz="1450" dirty="0">
                        <a:solidFill>
                          <a:srgbClr val="C00000"/>
                        </a:solidFill>
                        <a:effectLst>
                          <a:outerShdw blurRad="38100" dist="38100" dir="2700000" algn="tl">
                            <a:srgbClr val="000000">
                              <a:alpha val="43137"/>
                            </a:srgbClr>
                          </a:outerShdw>
                        </a:effectLst>
                        <a:latin typeface="Times New Roman"/>
                        <a:ea typeface="Times New Roman"/>
                        <a:cs typeface="Times New Roman"/>
                      </a:endParaRPr>
                    </a:p>
                  </a:txBody>
                  <a:tcPr marL="68580" marR="68580" marT="0" marB="0"/>
                </a:tc>
                <a:tc>
                  <a:txBody>
                    <a:bodyPr/>
                    <a:lstStyle/>
                    <a:p>
                      <a:pPr algn="ctr">
                        <a:spcAft>
                          <a:spcPts val="0"/>
                        </a:spcAft>
                      </a:pPr>
                      <a:r>
                        <a:rPr lang="en-TT" sz="1450" dirty="0">
                          <a:solidFill>
                            <a:srgbClr val="C00000"/>
                          </a:solidFill>
                          <a:effectLst>
                            <a:outerShdw blurRad="38100" dist="38100" dir="2700000" algn="tl">
                              <a:srgbClr val="000000">
                                <a:alpha val="43137"/>
                              </a:srgbClr>
                            </a:outerShdw>
                          </a:effectLst>
                        </a:rPr>
                        <a:t>8.00</a:t>
                      </a:r>
                      <a:endParaRPr lang="en-TT" sz="1450" dirty="0">
                        <a:solidFill>
                          <a:srgbClr val="C00000"/>
                        </a:solidFill>
                        <a:effectLst>
                          <a:outerShdw blurRad="38100" dist="38100" dir="2700000" algn="tl">
                            <a:srgbClr val="000000">
                              <a:alpha val="43137"/>
                            </a:srgbClr>
                          </a:outerShdw>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4</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2005</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Korea</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8.67</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4.31</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5</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2009</a:t>
                      </a:r>
                      <a:endParaRPr lang="en-TT" sz="1450" dirty="0">
                        <a:effectLst/>
                        <a:latin typeface="Times New Roman"/>
                        <a:ea typeface="Times New Roman"/>
                        <a:cs typeface="Times New Roman"/>
                      </a:endParaRPr>
                    </a:p>
                  </a:txBody>
                  <a:tcPr marL="68580" marR="68580" marT="0" marB="0"/>
                </a:tc>
                <a:tc>
                  <a:txBody>
                    <a:bodyPr/>
                    <a:lstStyle/>
                    <a:p>
                      <a:pPr>
                        <a:spcAft>
                          <a:spcPts val="0"/>
                        </a:spcAft>
                      </a:pPr>
                      <a:r>
                        <a:rPr lang="en-TT" sz="1450">
                          <a:effectLst/>
                        </a:rPr>
                        <a:t>Hungary</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7.40</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7.20</a:t>
                      </a:r>
                      <a:endParaRPr lang="en-TT" sz="145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a:effectLst/>
                        </a:rPr>
                        <a:t>6</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2006</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dirty="0">
                          <a:effectLst/>
                        </a:rPr>
                        <a:t>Panama</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6.95</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6.35</a:t>
                      </a:r>
                      <a:endParaRPr lang="en-TT" sz="145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a:effectLst/>
                        </a:rPr>
                        <a:t>7</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2006</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dirty="0">
                          <a:effectLst/>
                        </a:rPr>
                        <a:t>China</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6.41</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6.50</a:t>
                      </a:r>
                      <a:endParaRPr lang="en-TT" sz="145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8</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2004</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Russia</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6.06</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7.30</a:t>
                      </a:r>
                      <a:endParaRPr lang="en-TT" sz="145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9</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2005</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Netherlands</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5.90</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8.80</a:t>
                      </a:r>
                      <a:endParaRPr lang="en-TT" sz="145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a:effectLst/>
                        </a:rPr>
                        <a:t>10</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2005</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Malaysia</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5.80</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7.50</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11</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2004</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dirty="0">
                          <a:effectLst/>
                        </a:rPr>
                        <a:t>Singapore</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5.80</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5.90</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a:effectLst/>
                        </a:rPr>
                        <a:t>12</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2005</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Romania</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5.54</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4.17</a:t>
                      </a:r>
                      <a:endParaRPr lang="en-TT" sz="145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a:effectLst/>
                        </a:rPr>
                        <a:t>13</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2007</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Kenya</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5.32</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3.26</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14</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2007</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dirty="0">
                          <a:effectLst/>
                        </a:rPr>
                        <a:t>Slovenia</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5.10</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6.80</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15</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2000</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dirty="0">
                          <a:effectLst/>
                        </a:rPr>
                        <a:t>Philippines</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4.92</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11.10</a:t>
                      </a:r>
                      <a:endParaRPr lang="en-TT" sz="145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solidFill>
                            <a:srgbClr val="FF0000"/>
                          </a:solidFill>
                          <a:effectLst/>
                        </a:rPr>
                        <a:t>16</a:t>
                      </a:r>
                      <a:endParaRPr lang="en-TT" sz="1450" dirty="0">
                        <a:solidFill>
                          <a:srgbClr val="FF0000"/>
                        </a:solidFill>
                        <a:effectLst/>
                        <a:latin typeface="Times New Roman"/>
                        <a:ea typeface="Times New Roman"/>
                        <a:cs typeface="Times New Roman"/>
                      </a:endParaRPr>
                    </a:p>
                  </a:txBody>
                  <a:tcPr marL="68580" marR="68580" marT="0" marB="0"/>
                </a:tc>
                <a:tc>
                  <a:txBody>
                    <a:bodyPr/>
                    <a:lstStyle/>
                    <a:p>
                      <a:pPr algn="ctr">
                        <a:spcAft>
                          <a:spcPts val="0"/>
                        </a:spcAft>
                      </a:pPr>
                      <a:r>
                        <a:rPr lang="en-TT" sz="1450" dirty="0">
                          <a:solidFill>
                            <a:srgbClr val="FF0000"/>
                          </a:solidFill>
                          <a:effectLst/>
                        </a:rPr>
                        <a:t>2005</a:t>
                      </a:r>
                      <a:endParaRPr lang="en-TT" sz="1450" dirty="0">
                        <a:solidFill>
                          <a:srgbClr val="FF0000"/>
                        </a:solidFill>
                        <a:effectLst/>
                        <a:latin typeface="Times New Roman"/>
                        <a:ea typeface="Times New Roman"/>
                        <a:cs typeface="Times New Roman"/>
                      </a:endParaRPr>
                    </a:p>
                  </a:txBody>
                  <a:tcPr marL="68580" marR="68580" marT="0" marB="0"/>
                </a:tc>
                <a:tc>
                  <a:txBody>
                    <a:bodyPr/>
                    <a:lstStyle/>
                    <a:p>
                      <a:pPr>
                        <a:spcAft>
                          <a:spcPts val="0"/>
                        </a:spcAft>
                      </a:pPr>
                      <a:r>
                        <a:rPr lang="en-TT" sz="1450" dirty="0">
                          <a:solidFill>
                            <a:srgbClr val="FF0000"/>
                          </a:solidFill>
                          <a:effectLst/>
                        </a:rPr>
                        <a:t>Jamaica</a:t>
                      </a:r>
                      <a:endParaRPr lang="en-TT" sz="1450" dirty="0">
                        <a:solidFill>
                          <a:srgbClr val="FF0000"/>
                        </a:solidFill>
                        <a:effectLst/>
                        <a:latin typeface="Times New Roman"/>
                        <a:ea typeface="Times New Roman"/>
                        <a:cs typeface="Times New Roman"/>
                      </a:endParaRPr>
                    </a:p>
                  </a:txBody>
                  <a:tcPr marL="68580" marR="68580" marT="0" marB="0"/>
                </a:tc>
                <a:tc>
                  <a:txBody>
                    <a:bodyPr/>
                    <a:lstStyle/>
                    <a:p>
                      <a:pPr algn="ctr">
                        <a:spcAft>
                          <a:spcPts val="0"/>
                        </a:spcAft>
                      </a:pPr>
                      <a:r>
                        <a:rPr lang="en-TT" sz="1450" dirty="0">
                          <a:solidFill>
                            <a:srgbClr val="FF0000"/>
                          </a:solidFill>
                          <a:effectLst/>
                        </a:rPr>
                        <a:t>4.80</a:t>
                      </a:r>
                      <a:endParaRPr lang="en-TT" sz="1450" dirty="0">
                        <a:solidFill>
                          <a:srgbClr val="FF0000"/>
                        </a:solidFill>
                        <a:effectLst/>
                        <a:latin typeface="Times New Roman"/>
                        <a:ea typeface="Times New Roman"/>
                        <a:cs typeface="Times New Roman"/>
                      </a:endParaRPr>
                    </a:p>
                  </a:txBody>
                  <a:tcPr marL="68580" marR="68580" marT="0" marB="0"/>
                </a:tc>
                <a:tc>
                  <a:txBody>
                    <a:bodyPr/>
                    <a:lstStyle/>
                    <a:p>
                      <a:pPr algn="ctr">
                        <a:spcAft>
                          <a:spcPts val="0"/>
                        </a:spcAft>
                      </a:pPr>
                      <a:r>
                        <a:rPr lang="en-TT" sz="1450" dirty="0">
                          <a:solidFill>
                            <a:srgbClr val="FF0000"/>
                          </a:solidFill>
                          <a:effectLst/>
                        </a:rPr>
                        <a:t>3.03</a:t>
                      </a:r>
                      <a:endParaRPr lang="en-TT" sz="1450" dirty="0">
                        <a:solidFill>
                          <a:srgbClr val="FF0000"/>
                        </a:solidFill>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17</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2003</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dirty="0">
                          <a:effectLst/>
                        </a:rPr>
                        <a:t>Mexico</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4.77</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11.01</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18</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2005</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Lebanon</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4.75</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4.49</a:t>
                      </a:r>
                      <a:endParaRPr lang="en-TT" sz="145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19</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2008</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Bulgaria</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4.54</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4.92</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20</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2004</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Canada</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4.50</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5.55</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21</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2006</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Pakistan</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4.45</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3.71</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22</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2004</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Croatia</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4.42</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4.64</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23</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2000</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Latvia</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4.00</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4.50</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24</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2005</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Peru</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3.60</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2.51</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25</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2005</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Colombia</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3.30</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5.80</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26</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2005</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Ukraine</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3.47</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1.91</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smtClean="0">
                          <a:effectLst/>
                          <a:latin typeface="+mn-lt"/>
                          <a:ea typeface="+mn-ea"/>
                          <a:cs typeface="+mn-cs"/>
                        </a:rPr>
                        <a:t>27</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2005</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a:effectLst/>
                        </a:rPr>
                        <a:t>Brunei</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2.00</a:t>
                      </a:r>
                      <a:endParaRPr lang="en-TT" sz="1450">
                        <a:effectLst/>
                        <a:latin typeface="Times New Roman"/>
                        <a:ea typeface="Times New Roman"/>
                        <a:cs typeface="Times New Roman"/>
                      </a:endParaRPr>
                    </a:p>
                  </a:txBody>
                  <a:tcPr marL="68580" marR="68580" marT="0" marB="0"/>
                </a:tc>
                <a:tc>
                  <a:txBody>
                    <a:bodyPr/>
                    <a:lstStyle/>
                    <a:p>
                      <a:pPr algn="ctr">
                        <a:spcAft>
                          <a:spcPts val="0"/>
                        </a:spcAft>
                      </a:pPr>
                      <a:r>
                        <a:rPr lang="en-TT" sz="1450" dirty="0">
                          <a:effectLst/>
                        </a:rPr>
                        <a:t>3.30</a:t>
                      </a:r>
                      <a:endParaRPr lang="en-TT" sz="1450" dirty="0">
                        <a:effectLst/>
                        <a:latin typeface="Times New Roman"/>
                        <a:ea typeface="Times New Roman"/>
                        <a:cs typeface="Times New Roman"/>
                      </a:endParaRPr>
                    </a:p>
                  </a:txBody>
                  <a:tcPr marL="68580" marR="68580" marT="0" marB="0"/>
                </a:tc>
              </a:tr>
              <a:tr h="214312">
                <a:tc>
                  <a:txBody>
                    <a:bodyPr/>
                    <a:lstStyle/>
                    <a:p>
                      <a:pPr algn="ctr">
                        <a:spcAft>
                          <a:spcPts val="0"/>
                        </a:spcAft>
                      </a:pPr>
                      <a:r>
                        <a:rPr lang="en-TT" sz="1450" dirty="0">
                          <a:effectLst/>
                        </a:rPr>
                        <a:t> </a:t>
                      </a:r>
                      <a:endParaRPr lang="en-TT" sz="1450" dirty="0">
                        <a:effectLst/>
                        <a:latin typeface="Times New Roman"/>
                        <a:ea typeface="Times New Roman"/>
                        <a:cs typeface="Times New Roman"/>
                      </a:endParaRPr>
                    </a:p>
                  </a:txBody>
                  <a:tcPr marL="68580" marR="68580" marT="0" marB="0"/>
                </a:tc>
                <a:tc>
                  <a:txBody>
                    <a:bodyPr/>
                    <a:lstStyle/>
                    <a:p>
                      <a:pPr algn="ctr">
                        <a:spcAft>
                          <a:spcPts val="0"/>
                        </a:spcAft>
                      </a:pPr>
                      <a:r>
                        <a:rPr lang="en-TT" sz="1450">
                          <a:effectLst/>
                        </a:rPr>
                        <a:t> </a:t>
                      </a:r>
                      <a:endParaRPr lang="en-TT" sz="1450">
                        <a:effectLst/>
                        <a:latin typeface="Times New Roman"/>
                        <a:ea typeface="Times New Roman"/>
                        <a:cs typeface="Times New Roman"/>
                      </a:endParaRPr>
                    </a:p>
                  </a:txBody>
                  <a:tcPr marL="68580" marR="68580" marT="0" marB="0"/>
                </a:tc>
                <a:tc>
                  <a:txBody>
                    <a:bodyPr/>
                    <a:lstStyle/>
                    <a:p>
                      <a:pPr>
                        <a:spcAft>
                          <a:spcPts val="0"/>
                        </a:spcAft>
                      </a:pPr>
                      <a:r>
                        <a:rPr lang="en-TT" sz="1450" b="1">
                          <a:effectLst>
                            <a:outerShdw blurRad="38100" dist="38100" dir="2700000" algn="tl">
                              <a:srgbClr val="000000">
                                <a:alpha val="43137"/>
                              </a:srgbClr>
                            </a:outerShdw>
                          </a:effectLst>
                        </a:rPr>
                        <a:t>Average</a:t>
                      </a:r>
                      <a:endParaRPr lang="en-TT" sz="1450" b="1">
                        <a:effectLst>
                          <a:outerShdw blurRad="38100" dist="38100" dir="2700000" algn="tl">
                            <a:srgbClr val="000000">
                              <a:alpha val="43137"/>
                            </a:srgbClr>
                          </a:outerShdw>
                        </a:effectLst>
                        <a:latin typeface="Times New Roman"/>
                        <a:ea typeface="Times New Roman"/>
                        <a:cs typeface="Times New Roman"/>
                      </a:endParaRPr>
                    </a:p>
                  </a:txBody>
                  <a:tcPr marL="68580" marR="68580" marT="0" marB="0"/>
                </a:tc>
                <a:tc>
                  <a:txBody>
                    <a:bodyPr/>
                    <a:lstStyle/>
                    <a:p>
                      <a:pPr algn="ctr">
                        <a:spcAft>
                          <a:spcPts val="0"/>
                        </a:spcAft>
                      </a:pPr>
                      <a:r>
                        <a:rPr lang="en-TT" sz="1450" b="1">
                          <a:effectLst>
                            <a:outerShdw blurRad="38100" dist="38100" dir="2700000" algn="tl">
                              <a:srgbClr val="000000">
                                <a:alpha val="43137"/>
                              </a:srgbClr>
                            </a:outerShdw>
                          </a:effectLst>
                        </a:rPr>
                        <a:t>5.53</a:t>
                      </a:r>
                      <a:endParaRPr lang="en-TT" sz="1450" b="1">
                        <a:effectLst>
                          <a:outerShdw blurRad="38100" dist="38100" dir="2700000" algn="tl">
                            <a:srgbClr val="000000">
                              <a:alpha val="43137"/>
                            </a:srgbClr>
                          </a:outerShdw>
                        </a:effectLst>
                        <a:latin typeface="Times New Roman"/>
                        <a:ea typeface="Times New Roman"/>
                        <a:cs typeface="Times New Roman"/>
                      </a:endParaRPr>
                    </a:p>
                  </a:txBody>
                  <a:tcPr marL="68580" marR="68580" marT="0" marB="0"/>
                </a:tc>
                <a:tc>
                  <a:txBody>
                    <a:bodyPr/>
                    <a:lstStyle/>
                    <a:p>
                      <a:pPr algn="ctr">
                        <a:spcAft>
                          <a:spcPts val="0"/>
                        </a:spcAft>
                      </a:pPr>
                      <a:r>
                        <a:rPr lang="en-TT" sz="1450" b="1" dirty="0">
                          <a:effectLst>
                            <a:outerShdw blurRad="38100" dist="38100" dir="2700000" algn="tl">
                              <a:srgbClr val="000000">
                                <a:alpha val="43137"/>
                              </a:srgbClr>
                            </a:outerShdw>
                          </a:effectLst>
                        </a:rPr>
                        <a:t>5.81</a:t>
                      </a:r>
                      <a:endParaRPr lang="en-TT" sz="1450" b="1" dirty="0">
                        <a:effectLst>
                          <a:outerShdw blurRad="38100" dist="38100" dir="2700000" algn="tl">
                            <a:srgbClr val="000000">
                              <a:alpha val="43137"/>
                            </a:srgbClr>
                          </a:outerShdw>
                        </a:effectLst>
                        <a:latin typeface="Times New Roman"/>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381000" y="1849438"/>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4019834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76400"/>
            <a:ext cx="8839199" cy="4953000"/>
          </a:xfrm>
        </p:spPr>
        <p:txBody>
          <a:bodyPr>
            <a:normAutofit/>
          </a:bodyPr>
          <a:lstStyle/>
          <a:p>
            <a:r>
              <a:rPr lang="en-TT" sz="2400" dirty="0" smtClean="0"/>
              <a:t>The share of each sector to GDP, employment, and trade are the “weights” that determine the impact of the sector on </a:t>
            </a:r>
          </a:p>
          <a:p>
            <a:pPr lvl="1"/>
            <a:r>
              <a:rPr lang="en-TT" sz="2000" b="1" dirty="0" smtClean="0">
                <a:effectLst>
                  <a:outerShdw blurRad="38100" dist="38100" dir="2700000" algn="tl">
                    <a:srgbClr val="000000">
                      <a:alpha val="43137"/>
                    </a:srgbClr>
                  </a:outerShdw>
                </a:effectLst>
              </a:rPr>
              <a:t>Labour productivity and labour productivity growth.</a:t>
            </a:r>
          </a:p>
          <a:p>
            <a:pPr lvl="1"/>
            <a:r>
              <a:rPr lang="en-TT" sz="2000" b="1" dirty="0" smtClean="0">
                <a:effectLst>
                  <a:outerShdw blurRad="38100" dist="38100" dir="2700000" algn="tl">
                    <a:srgbClr val="000000">
                      <a:alpha val="43137"/>
                    </a:srgbClr>
                  </a:outerShdw>
                </a:effectLst>
              </a:rPr>
              <a:t>Import productivity and import productivity growth</a:t>
            </a:r>
          </a:p>
          <a:p>
            <a:endParaRPr lang="en-TT" sz="900" dirty="0" smtClean="0"/>
          </a:p>
          <a:p>
            <a:r>
              <a:rPr lang="en-TT" sz="2400" b="1" dirty="0" smtClean="0"/>
              <a:t>Productivity growth </a:t>
            </a:r>
            <a:r>
              <a:rPr lang="en-TT" sz="2400" dirty="0" smtClean="0"/>
              <a:t>is the central driver of development.</a:t>
            </a:r>
          </a:p>
          <a:p>
            <a:r>
              <a:rPr lang="en-TT" sz="2400" dirty="0" smtClean="0"/>
              <a:t>Countries like the US extract a high contribution from copyright to their productivity growth because the sector contributes a high share to output and employment. </a:t>
            </a:r>
          </a:p>
          <a:p>
            <a:pPr lvl="1"/>
            <a:r>
              <a:rPr lang="en-TT" sz="2000" dirty="0" smtClean="0"/>
              <a:t>US – 11.12% GDP; 8.49% of jobs</a:t>
            </a:r>
          </a:p>
          <a:p>
            <a:pPr lvl="1"/>
            <a:r>
              <a:rPr lang="en-TT" sz="2000" dirty="0" smtClean="0"/>
              <a:t>Australia – 10.3% GDP; 8.49% of jobs</a:t>
            </a:r>
            <a:endParaRPr lang="en-TT" sz="2000" dirty="0"/>
          </a:p>
        </p:txBody>
      </p:sp>
      <p:sp>
        <p:nvSpPr>
          <p:cNvPr id="3" name="Title 2"/>
          <p:cNvSpPr>
            <a:spLocks noGrp="1"/>
          </p:cNvSpPr>
          <p:nvPr>
            <p:ph type="title"/>
          </p:nvPr>
        </p:nvSpPr>
        <p:spPr/>
        <p:txBody>
          <a:bodyPr/>
          <a:lstStyle/>
          <a:p>
            <a:r>
              <a:rPr lang="en-TT" smtClean="0"/>
              <a:t>Why Relevant to Development?</a:t>
            </a:r>
            <a:endParaRPr lang="en-TT" dirty="0"/>
          </a:p>
        </p:txBody>
      </p:sp>
    </p:spTree>
    <p:extLst>
      <p:ext uri="{BB962C8B-B14F-4D97-AF65-F5344CB8AC3E}">
        <p14:creationId xmlns:p14="http://schemas.microsoft.com/office/powerpoint/2010/main" xmlns="" val="309937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Scale>
                                      <p:cBhvr>
                                        <p:cTn id="7" dur="1000" decel="50000" fill="hold">
                                          <p:stCondLst>
                                            <p:cond delay="0"/>
                                          </p:stCondLst>
                                        </p:cTn>
                                        <p:tgtEl>
                                          <p:spTgt spid="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xEl>
                                              <p:pRg st="0" end="0"/>
                                            </p:txEl>
                                          </p:spTgt>
                                        </p:tgtEl>
                                        <p:attrNameLst>
                                          <p:attrName>ppt_x</p:attrName>
                                          <p:attrName>ppt_y</p:attrName>
                                        </p:attrNameLst>
                                      </p:cBhvr>
                                    </p:animMotion>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1"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additive="base">
                                        <p:cTn id="14" dur="500"/>
                                        <p:tgtEl>
                                          <p:spTgt spid="2">
                                            <p:txEl>
                                              <p:pRg st="1" end="1"/>
                                            </p:txEl>
                                          </p:spTgt>
                                        </p:tgtEl>
                                        <p:attrNameLst>
                                          <p:attrName>ppt_y</p:attrName>
                                        </p:attrNameLst>
                                      </p:cBhvr>
                                      <p:tavLst>
                                        <p:tav tm="0">
                                          <p:val>
                                            <p:strVal val="#ppt_y-#ppt_h*1.125000"/>
                                          </p:val>
                                        </p:tav>
                                        <p:tav tm="100000">
                                          <p:val>
                                            <p:strVal val="#ppt_y"/>
                                          </p:val>
                                        </p:tav>
                                      </p:tavLst>
                                    </p:anim>
                                    <p:animEffect transition="in" filter="wipe(down)">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1"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 calcmode="lin" valueType="num">
                                      <p:cBhvr additive="base">
                                        <p:cTn id="20" dur="500"/>
                                        <p:tgtEl>
                                          <p:spTgt spid="2">
                                            <p:txEl>
                                              <p:pRg st="2" end="2"/>
                                            </p:txEl>
                                          </p:spTgt>
                                        </p:tgtEl>
                                        <p:attrNameLst>
                                          <p:attrName>ppt_y</p:attrName>
                                        </p:attrNameLst>
                                      </p:cBhvr>
                                      <p:tavLst>
                                        <p:tav tm="0">
                                          <p:val>
                                            <p:strVal val="#ppt_y-#ppt_h*1.125000"/>
                                          </p:val>
                                        </p:tav>
                                        <p:tav tm="100000">
                                          <p:val>
                                            <p:strVal val="#ppt_y"/>
                                          </p:val>
                                        </p:tav>
                                      </p:tavLst>
                                    </p:anim>
                                    <p:animEffect transition="in" filter="wipe(down)">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2" presetClass="entr" presetSubtype="0" fill="hold"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Scale>
                                      <p:cBhvr>
                                        <p:cTn id="26" dur="1000" decel="50000" fill="hold">
                                          <p:stCondLst>
                                            <p:cond delay="0"/>
                                          </p:stCondLst>
                                        </p:cTn>
                                        <p:tgtEl>
                                          <p:spTgt spid="2">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2">
                                            <p:txEl>
                                              <p:pRg st="4" end="4"/>
                                            </p:txEl>
                                          </p:spTgt>
                                        </p:tgtEl>
                                        <p:attrNameLst>
                                          <p:attrName>ppt_x</p:attrName>
                                          <p:attrName>ppt_y</p:attrName>
                                        </p:attrNameLst>
                                      </p:cBhvr>
                                    </p:animMotion>
                                    <p:animEffect transition="in" filter="fade">
                                      <p:cBhvr>
                                        <p:cTn id="28" dur="1000"/>
                                        <p:tgtEl>
                                          <p:spTgt spid="2">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2" presetClass="entr" presetSubtype="0" fill="hold"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Scale>
                                      <p:cBhvr>
                                        <p:cTn id="33" dur="1000" decel="50000" fill="hold">
                                          <p:stCondLst>
                                            <p:cond delay="0"/>
                                          </p:stCondLst>
                                        </p:cTn>
                                        <p:tgtEl>
                                          <p:spTgt spid="2">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2">
                                            <p:txEl>
                                              <p:pRg st="5" end="5"/>
                                            </p:txEl>
                                          </p:spTgt>
                                        </p:tgtEl>
                                        <p:attrNameLst>
                                          <p:attrName>ppt_x</p:attrName>
                                          <p:attrName>ppt_y</p:attrName>
                                        </p:attrNameLst>
                                      </p:cBhvr>
                                    </p:animMotion>
                                    <p:animEffect transition="in" filter="fade">
                                      <p:cBhvr>
                                        <p:cTn id="35" dur="1000"/>
                                        <p:tgtEl>
                                          <p:spTgt spid="2">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1" fill="hold" nodeType="clickEffect">
                                  <p:stCondLst>
                                    <p:cond delay="0"/>
                                  </p:stCondLst>
                                  <p:childTnLst>
                                    <p:set>
                                      <p:cBhvr>
                                        <p:cTn id="39" dur="1" fill="hold">
                                          <p:stCondLst>
                                            <p:cond delay="0"/>
                                          </p:stCondLst>
                                        </p:cTn>
                                        <p:tgtEl>
                                          <p:spTgt spid="2">
                                            <p:txEl>
                                              <p:pRg st="6" end="6"/>
                                            </p:txEl>
                                          </p:spTgt>
                                        </p:tgtEl>
                                        <p:attrNameLst>
                                          <p:attrName>style.visibility</p:attrName>
                                        </p:attrNameLst>
                                      </p:cBhvr>
                                      <p:to>
                                        <p:strVal val="visible"/>
                                      </p:to>
                                    </p:set>
                                    <p:anim calcmode="lin" valueType="num">
                                      <p:cBhvr additive="base">
                                        <p:cTn id="40" dur="500"/>
                                        <p:tgtEl>
                                          <p:spTgt spid="2">
                                            <p:txEl>
                                              <p:pRg st="6" end="6"/>
                                            </p:txEl>
                                          </p:spTgt>
                                        </p:tgtEl>
                                        <p:attrNameLst>
                                          <p:attrName>ppt_y</p:attrName>
                                        </p:attrNameLst>
                                      </p:cBhvr>
                                      <p:tavLst>
                                        <p:tav tm="0">
                                          <p:val>
                                            <p:strVal val="#ppt_y-#ppt_h*1.125000"/>
                                          </p:val>
                                        </p:tav>
                                        <p:tav tm="100000">
                                          <p:val>
                                            <p:strVal val="#ppt_y"/>
                                          </p:val>
                                        </p:tav>
                                      </p:tavLst>
                                    </p:anim>
                                    <p:animEffect transition="in" filter="wipe(down)">
                                      <p:cBhvr>
                                        <p:cTn id="41" dur="500"/>
                                        <p:tgtEl>
                                          <p:spTgt spid="2">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2" presetClass="entr" presetSubtype="1" fill="hold" nodeType="clickEffect">
                                  <p:stCondLst>
                                    <p:cond delay="0"/>
                                  </p:stCondLst>
                                  <p:childTnLst>
                                    <p:set>
                                      <p:cBhvr>
                                        <p:cTn id="45" dur="1" fill="hold">
                                          <p:stCondLst>
                                            <p:cond delay="0"/>
                                          </p:stCondLst>
                                        </p:cTn>
                                        <p:tgtEl>
                                          <p:spTgt spid="2">
                                            <p:txEl>
                                              <p:pRg st="7" end="7"/>
                                            </p:txEl>
                                          </p:spTgt>
                                        </p:tgtEl>
                                        <p:attrNameLst>
                                          <p:attrName>style.visibility</p:attrName>
                                        </p:attrNameLst>
                                      </p:cBhvr>
                                      <p:to>
                                        <p:strVal val="visible"/>
                                      </p:to>
                                    </p:set>
                                    <p:anim calcmode="lin" valueType="num">
                                      <p:cBhvr additive="base">
                                        <p:cTn id="46" dur="500"/>
                                        <p:tgtEl>
                                          <p:spTgt spid="2">
                                            <p:txEl>
                                              <p:pRg st="7" end="7"/>
                                            </p:txEl>
                                          </p:spTgt>
                                        </p:tgtEl>
                                        <p:attrNameLst>
                                          <p:attrName>ppt_y</p:attrName>
                                        </p:attrNameLst>
                                      </p:cBhvr>
                                      <p:tavLst>
                                        <p:tav tm="0">
                                          <p:val>
                                            <p:strVal val="#ppt_y-#ppt_h*1.125000"/>
                                          </p:val>
                                        </p:tav>
                                        <p:tav tm="100000">
                                          <p:val>
                                            <p:strVal val="#ppt_y"/>
                                          </p:val>
                                        </p:tav>
                                      </p:tavLst>
                                    </p:anim>
                                    <p:animEffect transition="in" filter="wipe(down)">
                                      <p:cBhvr>
                                        <p:cTn id="4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Grid</Template>
  <TotalTime>596</TotalTime>
  <Words>1351</Words>
  <Application>Microsoft Office PowerPoint</Application>
  <PresentationFormat>On-screen Show (4:3)</PresentationFormat>
  <Paragraphs>277</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Grid</vt:lpstr>
      <vt:lpstr>Contribution   of the   Copyright   Industries to   Development  </vt:lpstr>
      <vt:lpstr>What is Covered</vt:lpstr>
      <vt:lpstr>Main groups of copyright industries</vt:lpstr>
      <vt:lpstr>Main groups of copyright industries</vt:lpstr>
      <vt:lpstr>Main groups of copyright industries</vt:lpstr>
      <vt:lpstr>Estimates Jamaica, T&amp;T</vt:lpstr>
      <vt:lpstr>OECS Data</vt:lpstr>
      <vt:lpstr>Slide 8</vt:lpstr>
      <vt:lpstr>Why Relevant to Development?</vt:lpstr>
      <vt:lpstr>Development with Copyright</vt:lpstr>
      <vt:lpstr>Copyright and Dev, Cont’d</vt:lpstr>
      <vt:lpstr>Copyright and development Policy</vt:lpstr>
      <vt:lpstr>Parameter Estimates</vt:lpstr>
      <vt:lpstr>Policy implications</vt:lpstr>
      <vt:lpstr>Policy Cont’d</vt:lpstr>
      <vt:lpstr>Policy Final</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SURVEY ON THE ECONOMIC CONTRIBUTION OF THE COPYRIGHT-BASED INDUSTRIES:</dc:title>
  <dc:creator>Dwayne</dc:creator>
  <cp:lastModifiedBy>ROSALEA</cp:lastModifiedBy>
  <cp:revision>72</cp:revision>
  <dcterms:created xsi:type="dcterms:W3CDTF">2012-03-13T02:23:36Z</dcterms:created>
  <dcterms:modified xsi:type="dcterms:W3CDTF">2012-06-06T10:34:41Z</dcterms:modified>
</cp:coreProperties>
</file>